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04"/>
  </p:handoutMasterIdLst>
  <p:sldIdLst>
    <p:sldId id="258" r:id="rId2"/>
    <p:sldId id="520" r:id="rId3"/>
    <p:sldId id="515" r:id="rId4"/>
    <p:sldId id="516" r:id="rId5"/>
    <p:sldId id="517" r:id="rId6"/>
    <p:sldId id="518" r:id="rId7"/>
    <p:sldId id="525" r:id="rId8"/>
    <p:sldId id="568" r:id="rId9"/>
    <p:sldId id="569" r:id="rId10"/>
    <p:sldId id="526" r:id="rId11"/>
    <p:sldId id="263" r:id="rId12"/>
    <p:sldId id="315" r:id="rId13"/>
    <p:sldId id="570" r:id="rId14"/>
    <p:sldId id="571" r:id="rId15"/>
    <p:sldId id="470" r:id="rId16"/>
    <p:sldId id="471" r:id="rId17"/>
    <p:sldId id="472" r:id="rId18"/>
    <p:sldId id="480" r:id="rId19"/>
    <p:sldId id="481" r:id="rId20"/>
    <p:sldId id="482" r:id="rId21"/>
    <p:sldId id="274" r:id="rId22"/>
    <p:sldId id="257" r:id="rId23"/>
    <p:sldId id="483" r:id="rId24"/>
    <p:sldId id="317" r:id="rId25"/>
    <p:sldId id="318" r:id="rId26"/>
    <p:sldId id="486" r:id="rId27"/>
    <p:sldId id="319" r:id="rId28"/>
    <p:sldId id="484" r:id="rId29"/>
    <p:sldId id="355" r:id="rId30"/>
    <p:sldId id="261" r:id="rId31"/>
    <p:sldId id="487" r:id="rId32"/>
    <p:sldId id="260" r:id="rId33"/>
    <p:sldId id="277" r:id="rId34"/>
    <p:sldId id="572" r:id="rId35"/>
    <p:sldId id="573" r:id="rId36"/>
    <p:sldId id="493" r:id="rId37"/>
    <p:sldId id="262" r:id="rId38"/>
    <p:sldId id="295" r:id="rId39"/>
    <p:sldId id="314" r:id="rId40"/>
    <p:sldId id="574" r:id="rId41"/>
    <p:sldId id="575" r:id="rId42"/>
    <p:sldId id="576" r:id="rId43"/>
    <p:sldId id="577" r:id="rId44"/>
    <p:sldId id="283" r:id="rId45"/>
    <p:sldId id="578" r:id="rId46"/>
    <p:sldId id="579" r:id="rId47"/>
    <p:sldId id="580" r:id="rId48"/>
    <p:sldId id="581" r:id="rId49"/>
    <p:sldId id="521" r:id="rId50"/>
    <p:sldId id="494" r:id="rId51"/>
    <p:sldId id="582" r:id="rId52"/>
    <p:sldId id="583" r:id="rId53"/>
    <p:sldId id="367" r:id="rId54"/>
    <p:sldId id="284" r:id="rId55"/>
    <p:sldId id="285" r:id="rId56"/>
    <p:sldId id="286" r:id="rId57"/>
    <p:sldId id="495" r:id="rId58"/>
    <p:sldId id="294" r:id="rId59"/>
    <p:sldId id="523" r:id="rId60"/>
    <p:sldId id="265" r:id="rId61"/>
    <p:sldId id="496" r:id="rId62"/>
    <p:sldId id="288" r:id="rId63"/>
    <p:sldId id="339" r:id="rId64"/>
    <p:sldId id="584" r:id="rId65"/>
    <p:sldId id="585" r:id="rId66"/>
    <p:sldId id="586" r:id="rId67"/>
    <p:sldId id="587" r:id="rId68"/>
    <p:sldId id="588" r:id="rId69"/>
    <p:sldId id="498" r:id="rId70"/>
    <p:sldId id="368" r:id="rId71"/>
    <p:sldId id="499" r:id="rId72"/>
    <p:sldId id="589" r:id="rId73"/>
    <p:sldId id="590" r:id="rId74"/>
    <p:sldId id="591" r:id="rId75"/>
    <p:sldId id="592" r:id="rId76"/>
    <p:sldId id="593" r:id="rId77"/>
    <p:sldId id="357" r:id="rId78"/>
    <p:sldId id="356" r:id="rId79"/>
    <p:sldId id="346" r:id="rId80"/>
    <p:sldId id="351" r:id="rId81"/>
    <p:sldId id="363" r:id="rId82"/>
    <p:sldId id="361" r:id="rId83"/>
    <p:sldId id="350" r:id="rId84"/>
    <p:sldId id="524" r:id="rId85"/>
    <p:sldId id="352" r:id="rId86"/>
    <p:sldId id="469" r:id="rId87"/>
    <p:sldId id="348" r:id="rId88"/>
    <p:sldId id="349" r:id="rId89"/>
    <p:sldId id="266" r:id="rId90"/>
    <p:sldId id="290" r:id="rId91"/>
    <p:sldId id="502" r:id="rId92"/>
    <p:sldId id="364" r:id="rId93"/>
    <p:sldId id="268" r:id="rId94"/>
    <p:sldId id="289" r:id="rId95"/>
    <p:sldId id="528" r:id="rId96"/>
    <p:sldId id="527" r:id="rId97"/>
    <p:sldId id="269" r:id="rId98"/>
    <p:sldId id="519" r:id="rId99"/>
    <p:sldId id="359" r:id="rId100"/>
    <p:sldId id="360" r:id="rId101"/>
    <p:sldId id="560" r:id="rId102"/>
    <p:sldId id="594" r:id="rId10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66FF"/>
    <a:srgbClr val="66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84" autoAdjust="0"/>
    <p:restoredTop sz="94660"/>
  </p:normalViewPr>
  <p:slideViewPr>
    <p:cSldViewPr>
      <p:cViewPr varScale="1">
        <p:scale>
          <a:sx n="96" d="100"/>
          <a:sy n="96" d="100"/>
        </p:scale>
        <p:origin x="-108" y="-888"/>
      </p:cViewPr>
      <p:guideLst>
        <p:guide orient="horz" pos="1620"/>
        <p:guide pos="2880"/>
      </p:guideLst>
    </p:cSldViewPr>
  </p:slideViewPr>
  <p:notesTextViewPr>
    <p:cViewPr>
      <p:scale>
        <a:sx n="1" d="1"/>
        <a:sy n="1" d="1"/>
      </p:scale>
      <p:origin x="0" y="0"/>
    </p:cViewPr>
  </p:notesTextViewPr>
  <p:sorterViewPr>
    <p:cViewPr>
      <p:scale>
        <a:sx n="100" d="100"/>
        <a:sy n="100" d="100"/>
      </p:scale>
      <p:origin x="0" y="2374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100CC9-90AA-42DC-B329-D0661439EE88}" type="datetimeFigureOut">
              <a:rPr lang="en-US"/>
              <a:pPr>
                <a:defRPr/>
              </a:pPr>
              <a:t>2/14/2018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CA0399A-C992-4F39-9EDF-832431302D7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69DECE-06CC-4C01-8E15-1566CB0E5448}" type="datetimeFigureOut">
              <a:rPr lang="en-US"/>
              <a:pPr>
                <a:defRPr/>
              </a:pPr>
              <a:t>2/14/2018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F9C1C9-DDE7-4BC4-A4E5-393ED8F272D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158C2D-75EA-44E6-BC89-9A9B86212BDE}" type="datetimeFigureOut">
              <a:rPr lang="en-US"/>
              <a:pPr>
                <a:defRPr/>
              </a:pPr>
              <a:t>2/14/2018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AE392A-ECF9-4165-A4AE-B627E78856D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83B1E3-C009-465C-827B-47932830CCF6}" type="datetimeFigureOut">
              <a:rPr lang="en-US"/>
              <a:pPr>
                <a:defRPr/>
              </a:pPr>
              <a:t>2/14/2018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FD33B0-10D1-48CE-9D7B-EA1816050FD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400"/>
            </a:lvl3pPr>
            <a:lvl4pPr>
              <a:defRPr sz="2400"/>
            </a:lvl4pPr>
            <a:lvl5pPr>
              <a:defRPr sz="2400"/>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533FBEB-3B33-4391-A2A8-DFA9036B9BD8}" type="datetimeFigureOut">
              <a:rPr lang="en-US"/>
              <a:pPr>
                <a:defRPr/>
              </a:pPr>
              <a:t>2/14/2018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0B0EF5-78D4-4E6B-988A-25A3732116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75B2CE-62B6-4D6A-B7D9-2942FC48A098}" type="datetimeFigureOut">
              <a:rPr lang="en-US"/>
              <a:pPr>
                <a:defRPr/>
              </a:pPr>
              <a:t>2/14/2018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69CEF-BA2A-4633-8B23-3F1306A75AF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en-US"/>
              <a:t>Click to edit Master title style</a:t>
            </a:r>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667B9D1-B34B-4B90-B667-C61E8AF5D7B6}" type="datetimeFigureOut">
              <a:rPr lang="en-US"/>
              <a:pPr>
                <a:defRPr/>
              </a:pPr>
              <a:t>2/14/2018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1305FF-D6B0-4C13-91CD-F4B9EC835AE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359695"/>
            <a:ext cx="3132494"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01474" y="1359695"/>
            <a:ext cx="3133080"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FBC99FB-2003-4157-B89E-CBFD4FD45056}" type="datetimeFigureOut">
              <a:rPr lang="en-US"/>
              <a:pPr>
                <a:defRPr/>
              </a:pPr>
              <a:t>2/14/2018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E4579A-A5CE-40FC-9DB3-D15030EF1E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5F596F5-10F8-4343-93AE-2DF6ECF2EB5C}" type="datetimeFigureOut">
              <a:rPr lang="en-US"/>
              <a:pPr>
                <a:defRPr/>
              </a:pPr>
              <a:t>2/14/2018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0021724-D118-4C51-8D8E-264285B3A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C5E738-DEC8-423E-A82B-36F6F01D1A5F}" type="datetimeFigureOut">
              <a:rPr lang="en-US"/>
              <a:pPr>
                <a:defRPr/>
              </a:pPr>
              <a:t>2/14/2018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B0C147-91E2-4816-A964-CF7A737F61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51B3-B197-4625-9BBE-E0306B940353}" type="datetimeFigureOut">
              <a:rPr lang="en-US"/>
              <a:pPr>
                <a:defRPr/>
              </a:pPr>
              <a:t>2/14/2018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A3E239-F9BD-4012-878A-D7C951084C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009443" y="1040293"/>
            <a:ext cx="3481387" cy="834941"/>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bg2">
                <a:lumMod val="75000"/>
              </a:schemeClr>
            </a:solidFill>
          </a:ln>
        </p:spPr>
        <p:txBody>
          <a:bodyPr rtlCol="0">
            <a:normAutofit/>
          </a:bodyPr>
          <a:lstStyle/>
          <a:p>
            <a:pPr lvl="0"/>
            <a:r>
              <a:rPr lang="en-US" noProof="0" dirty="0"/>
              <a:t>Click icon to add picture</a:t>
            </a:r>
          </a:p>
        </p:txBody>
      </p:sp>
      <p:sp>
        <p:nvSpPr>
          <p:cNvPr id="13" name="Date Placeholder 4"/>
          <p:cNvSpPr>
            <a:spLocks noGrp="1"/>
          </p:cNvSpPr>
          <p:nvPr>
            <p:ph type="dt" sz="half" idx="15"/>
          </p:nvPr>
        </p:nvSpPr>
        <p:spPr/>
        <p:txBody>
          <a:bodyPr/>
          <a:lstStyle>
            <a:lvl1pPr>
              <a:defRPr/>
            </a:lvl1pPr>
          </a:lstStyle>
          <a:p>
            <a:pPr>
              <a:defRPr/>
            </a:pPr>
            <a:fld id="{5511F330-30C0-4834-8996-128C6CD429E5}" type="datetimeFigureOut">
              <a:rPr lang="en-US"/>
              <a:pPr>
                <a:defRPr/>
              </a:pPr>
              <a:t>2/14/2018</a:t>
            </a:fld>
            <a:endParaRPr lang="en-US" dirty="0"/>
          </a:p>
        </p:txBody>
      </p:sp>
      <p:sp>
        <p:nvSpPr>
          <p:cNvPr id="14" name="Footer Placeholder 5"/>
          <p:cNvSpPr>
            <a:spLocks noGrp="1"/>
          </p:cNvSpPr>
          <p:nvPr>
            <p:ph type="ftr" sz="quarter" idx="16"/>
          </p:nvPr>
        </p:nvSpPr>
        <p:spPr/>
        <p:txBody>
          <a:bodyPr/>
          <a:lstStyle>
            <a:lvl1pPr>
              <a:defRPr/>
            </a:lvl1pPr>
          </a:lstStyle>
          <a:p>
            <a:pPr>
              <a:defRPr/>
            </a:pPr>
            <a:endParaRPr lang="en-US"/>
          </a:p>
        </p:txBody>
      </p:sp>
      <p:sp>
        <p:nvSpPr>
          <p:cNvPr id="15" name="Slide Number Placeholder 6"/>
          <p:cNvSpPr>
            <a:spLocks noGrp="1"/>
          </p:cNvSpPr>
          <p:nvPr>
            <p:ph type="sldNum" sz="quarter" idx="17"/>
          </p:nvPr>
        </p:nvSpPr>
        <p:spPr/>
        <p:txBody>
          <a:bodyPr/>
          <a:lstStyle>
            <a:lvl1pPr>
              <a:defRPr/>
            </a:lvl1pPr>
          </a:lstStyle>
          <a:p>
            <a:pPr>
              <a:defRPr/>
            </a:pPr>
            <a:fld id="{0FF05FB9-7536-40B3-A374-47C80A71159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18"/>
          <p:cNvGrpSpPr>
            <a:grpSpLocks/>
          </p:cNvGrpSpPr>
          <p:nvPr/>
        </p:nvGrpSpPr>
        <p:grpSpPr bwMode="auto">
          <a:xfrm>
            <a:off x="6557963" y="49213"/>
            <a:ext cx="2574925" cy="5099050"/>
            <a:chOff x="6558164" y="66319"/>
            <a:chExt cx="2575511" cy="6797067"/>
          </a:xfrm>
        </p:grpSpPr>
        <p:grpSp>
          <p:nvGrpSpPr>
            <p:cNvPr id="1032" name="Group 62"/>
            <p:cNvGrpSpPr>
              <a:grpSpLocks/>
            </p:cNvGrpSpPr>
            <p:nvPr/>
          </p:nvGrpSpPr>
          <p:grpSpPr bwMode="auto">
            <a:xfrm>
              <a:off x="6924386" y="66319"/>
              <a:ext cx="2173634" cy="6673398"/>
              <a:chOff x="6924386" y="66319"/>
              <a:chExt cx="2173634" cy="6673398"/>
            </a:xfrm>
          </p:grpSpPr>
          <p:grpSp>
            <p:nvGrpSpPr>
              <p:cNvPr id="1040" name="Group 44"/>
              <p:cNvGrpSpPr>
                <a:grpSpLocks/>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defTabSz="457200" fontAlgn="auto">
                    <a:spcBef>
                      <a:spcPts val="0"/>
                    </a:spcBef>
                    <a:spcAft>
                      <a:spcPts val="0"/>
                    </a:spcAft>
                    <a:defRPr/>
                  </a:pPr>
                  <a:endParaRPr lang="en-US" dirty="0">
                    <a:latin typeface="+mn-lt"/>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a:lstStyle/>
                <a:p>
                  <a:pPr fontAlgn="auto">
                    <a:spcBef>
                      <a:spcPts val="0"/>
                    </a:spcBef>
                    <a:spcAft>
                      <a:spcPts val="0"/>
                    </a:spcAft>
                    <a:defRPr/>
                  </a:pPr>
                  <a:endParaRPr lang="en-US" dirty="0">
                    <a:latin typeface="+mn-lt"/>
                    <a:cs typeface="+mn-cs"/>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a:lstStyle/>
                <a:p>
                  <a:pPr fontAlgn="auto">
                    <a:spcBef>
                      <a:spcPts val="0"/>
                    </a:spcBef>
                    <a:spcAft>
                      <a:spcPts val="0"/>
                    </a:spcAft>
                    <a:defRPr/>
                  </a:pPr>
                  <a:endParaRPr lang="en-US" dirty="0">
                    <a:latin typeface="+mn-lt"/>
                    <a:cs typeface="+mn-cs"/>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grpSp>
          <p:grpSp>
            <p:nvGrpSpPr>
              <p:cNvPr id="1041" name="Group 50"/>
              <p:cNvGrpSpPr>
                <a:grpSpLocks/>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a:lstStyle/>
                <a:p>
                  <a:pPr defTabSz="457200" fontAlgn="auto">
                    <a:spcBef>
                      <a:spcPts val="0"/>
                    </a:spcBef>
                    <a:spcAft>
                      <a:spcPts val="0"/>
                    </a:spcAft>
                    <a:defRPr/>
                  </a:pPr>
                  <a:endParaRPr lang="en-US" dirty="0">
                    <a:latin typeface="+mn-lt"/>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a:lstStyle/>
                <a:p>
                  <a:pPr defTabSz="457200" fontAlgn="auto">
                    <a:spcBef>
                      <a:spcPts val="0"/>
                    </a:spcBef>
                    <a:spcAft>
                      <a:spcPts val="0"/>
                    </a:spcAft>
                    <a:defRPr/>
                  </a:pPr>
                  <a:endParaRPr lang="en-US" dirty="0">
                    <a:latin typeface="+mn-lt"/>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28" name="Freeform 53"/>
                <p:cNvSpPr>
                  <a:spLocks noChangeAspect="1"/>
                </p:cNvSpPr>
                <p:nvPr/>
              </p:nvSpPr>
              <p:spPr bwMode="auto">
                <a:xfrm rot="1160251">
                  <a:off x="8325453" y="3308257"/>
                  <a:ext cx="492237" cy="562895"/>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extLst>
              </p:spPr>
              <p:txBody>
                <a:bodyPr/>
                <a:lstStyle/>
                <a:p>
                  <a:pPr defTabSz="457200" fontAlgn="auto">
                    <a:spcBef>
                      <a:spcPts val="0"/>
                    </a:spcBef>
                    <a:spcAft>
                      <a:spcPts val="0"/>
                    </a:spcAft>
                    <a:defRPr/>
                  </a:pPr>
                  <a:endParaRPr lang="en-US" dirty="0">
                    <a:latin typeface="+mn-lt"/>
                    <a:cs typeface="+mn-cs"/>
                  </a:endParaRPr>
                </a:p>
              </p:txBody>
            </p:sp>
            <p:sp>
              <p:nvSpPr>
                <p:cNvPr id="30" name="Freeform 53"/>
                <p:cNvSpPr>
                  <a:spLocks noChangeAspect="1"/>
                </p:cNvSpPr>
                <p:nvPr/>
              </p:nvSpPr>
              <p:spPr bwMode="auto">
                <a:xfrm rot="20991253">
                  <a:off x="8714480" y="887384"/>
                  <a:ext cx="384263" cy="440159"/>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extLst>
              </p:spPr>
              <p:txBody>
                <a:bodyPr/>
                <a:lstStyle/>
                <a:p>
                  <a:pPr defTabSz="457200" fontAlgn="auto">
                    <a:spcBef>
                      <a:spcPts val="0"/>
                    </a:spcBef>
                    <a:spcAft>
                      <a:spcPts val="0"/>
                    </a:spcAft>
                    <a:defRPr/>
                  </a:pPr>
                  <a:endParaRPr lang="en-US" dirty="0">
                    <a:latin typeface="+mn-lt"/>
                    <a:cs typeface="+mn-cs"/>
                  </a:endParaRPr>
                </a:p>
              </p:txBody>
            </p:sp>
          </p:grpSp>
          <p:grpSp>
            <p:nvGrpSpPr>
              <p:cNvPr id="1042" name="Group 56"/>
              <p:cNvGrpSpPr>
                <a:grpSpLocks/>
              </p:cNvGrpSpPr>
              <p:nvPr/>
            </p:nvGrpSpPr>
            <p:grpSpPr bwMode="auto">
              <a:xfrm>
                <a:off x="7564131" y="154734"/>
                <a:ext cx="1470366" cy="5948886"/>
                <a:chOff x="7564131" y="154734"/>
                <a:chExt cx="1470366" cy="5948886"/>
              </a:xfrm>
            </p:grpSpPr>
            <p:sp>
              <p:nvSpPr>
                <p:cNvPr id="227" name="Freeform 69"/>
                <p:cNvSpPr>
                  <a:spLocks noChangeAspect="1" noEditPoints="1"/>
                </p:cNvSpPr>
                <p:nvPr/>
              </p:nvSpPr>
              <p:spPr bwMode="auto">
                <a:xfrm rot="474405">
                  <a:off x="8003118" y="4920761"/>
                  <a:ext cx="1032110" cy="1182926"/>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sp>
              <p:nvSpPr>
                <p:cNvPr id="228" name="Freeform 73"/>
                <p:cNvSpPr>
                  <a:spLocks noChangeAspect="1" noEditPoints="1"/>
                </p:cNvSpPr>
                <p:nvPr/>
              </p:nvSpPr>
              <p:spPr bwMode="auto">
                <a:xfrm rot="20414437">
                  <a:off x="7564868" y="155197"/>
                  <a:ext cx="722477" cy="825298"/>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sp>
              <p:nvSpPr>
                <p:cNvPr id="229" name="Freeform 77"/>
                <p:cNvSpPr>
                  <a:spLocks noChangeAspect="1" noEditPoints="1"/>
                </p:cNvSpPr>
                <p:nvPr/>
              </p:nvSpPr>
              <p:spPr bwMode="auto">
                <a:xfrm rot="20957513">
                  <a:off x="7869738" y="3830944"/>
                  <a:ext cx="639908" cy="730072"/>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a:lstStyle/>
                <a:p>
                  <a:pPr fontAlgn="auto">
                    <a:spcBef>
                      <a:spcPts val="0"/>
                    </a:spcBef>
                    <a:spcAft>
                      <a:spcPts val="0"/>
                    </a:spcAft>
                    <a:defRPr/>
                  </a:pPr>
                  <a:endParaRPr lang="en-US" dirty="0">
                    <a:latin typeface="+mn-lt"/>
                    <a:cs typeface="+mn-cs"/>
                  </a:endParaRPr>
                </a:p>
              </p:txBody>
            </p:sp>
            <p:sp>
              <p:nvSpPr>
                <p:cNvPr id="230" name="Freeform 81"/>
                <p:cNvSpPr>
                  <a:spLocks noChangeAspect="1" noEditPoints="1"/>
                </p:cNvSpPr>
                <p:nvPr/>
              </p:nvSpPr>
              <p:spPr bwMode="auto">
                <a:xfrm rot="924218">
                  <a:off x="8028524" y="1799443"/>
                  <a:ext cx="765349" cy="869737"/>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a:lstStyle/>
            <a:p>
              <a:pPr defTabSz="457200" fontAlgn="auto">
                <a:spcBef>
                  <a:spcPts val="0"/>
                </a:spcBef>
                <a:spcAft>
                  <a:spcPts val="0"/>
                </a:spcAft>
                <a:defRPr/>
              </a:pPr>
              <a:endParaRPr lang="en-US" dirty="0">
                <a:latin typeface="+mn-lt"/>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a:lstStyle/>
            <a:p>
              <a:pPr fontAlgn="auto">
                <a:spcBef>
                  <a:spcPts val="0"/>
                </a:spcBef>
                <a:spcAft>
                  <a:spcPts val="0"/>
                </a:spcAft>
                <a:defRPr/>
              </a:pPr>
              <a:endParaRPr lang="en-US" dirty="0">
                <a:latin typeface="+mn-lt"/>
                <a:cs typeface="+mn-cs"/>
              </a:endParaRPr>
            </a:p>
          </p:txBody>
        </p:sp>
        <p:sp>
          <p:nvSpPr>
            <p:cNvPr id="223" name="Freeform 16"/>
            <p:cNvSpPr>
              <a:spLocks noChangeAspect="1"/>
            </p:cNvSpPr>
            <p:nvPr/>
          </p:nvSpPr>
          <p:spPr bwMode="auto">
            <a:xfrm>
              <a:off x="8126971" y="6306838"/>
              <a:ext cx="976534" cy="550198"/>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extLst>
          </p:spPr>
          <p:txBody>
            <a:bodyPr/>
            <a:lstStyle/>
            <a:p>
              <a:pPr fontAlgn="auto">
                <a:spcBef>
                  <a:spcPts val="0"/>
                </a:spcBef>
                <a:spcAft>
                  <a:spcPts val="0"/>
                </a:spcAft>
                <a:defRPr/>
              </a:pPr>
              <a:endParaRPr lang="en-US" dirty="0">
                <a:latin typeface="+mn-lt"/>
                <a:cs typeface="+mn-cs"/>
              </a:endParaRPr>
            </a:p>
          </p:txBody>
        </p:sp>
      </p:grpSp>
      <p:sp>
        <p:nvSpPr>
          <p:cNvPr id="1027" name="Title Placeholder 1"/>
          <p:cNvSpPr>
            <a:spLocks noGrp="1"/>
          </p:cNvSpPr>
          <p:nvPr>
            <p:ph type="title"/>
          </p:nvPr>
        </p:nvSpPr>
        <p:spPr bwMode="auto">
          <a:xfrm>
            <a:off x="1009650" y="506413"/>
            <a:ext cx="7124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009650" y="1355725"/>
            <a:ext cx="7124700" cy="3038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4464050"/>
            <a:ext cx="2133600" cy="273050"/>
          </a:xfrm>
          <a:prstGeom prst="rect">
            <a:avLst/>
          </a:prstGeom>
        </p:spPr>
        <p:txBody>
          <a:bodyPr vert="horz" lIns="91440" tIns="45720" rIns="91440" bIns="45720" rtlCol="0" anchor="b"/>
          <a:lstStyle>
            <a:lvl1pPr algn="r" fontAlgn="auto">
              <a:spcBef>
                <a:spcPts val="0"/>
              </a:spcBef>
              <a:spcAft>
                <a:spcPts val="0"/>
              </a:spcAft>
              <a:defRPr sz="900">
                <a:solidFill>
                  <a:schemeClr val="tx1">
                    <a:tint val="75000"/>
                  </a:schemeClr>
                </a:solidFill>
                <a:latin typeface="+mn-lt"/>
                <a:cs typeface="+mn-cs"/>
              </a:defRPr>
            </a:lvl1pPr>
          </a:lstStyle>
          <a:p>
            <a:pPr>
              <a:defRPr/>
            </a:pPr>
            <a:fld id="{65429EB0-CC6C-4EA1-B44A-0CDCBCD54F1D}" type="datetimeFigureOut">
              <a:rPr lang="en-US"/>
              <a:pPr>
                <a:defRPr/>
              </a:pPr>
              <a:t>2/14/2018</a:t>
            </a:fld>
            <a:endParaRPr lang="en-US" dirty="0"/>
          </a:p>
        </p:txBody>
      </p:sp>
      <p:sp>
        <p:nvSpPr>
          <p:cNvPr id="5" name="Footer Placeholder 4"/>
          <p:cNvSpPr>
            <a:spLocks noGrp="1"/>
          </p:cNvSpPr>
          <p:nvPr>
            <p:ph type="ftr" sz="quarter" idx="3"/>
          </p:nvPr>
        </p:nvSpPr>
        <p:spPr>
          <a:xfrm>
            <a:off x="1181100" y="4464050"/>
            <a:ext cx="5256213" cy="273050"/>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573088" y="4464050"/>
            <a:ext cx="608012" cy="273050"/>
          </a:xfrm>
          <a:prstGeom prst="rect">
            <a:avLst/>
          </a:prstGeom>
        </p:spPr>
        <p:txBody>
          <a:bodyPr vert="horz" lIns="91440" tIns="45720" rIns="91440" bIns="45720" rtlCol="0" anchor="b"/>
          <a:lstStyle>
            <a:lvl1pPr algn="l" fontAlgn="auto">
              <a:spcBef>
                <a:spcPts val="0"/>
              </a:spcBef>
              <a:spcAft>
                <a:spcPts val="0"/>
              </a:spcAft>
              <a:defRPr sz="1800">
                <a:solidFill>
                  <a:schemeClr val="tx1">
                    <a:tint val="75000"/>
                  </a:schemeClr>
                </a:solidFill>
                <a:latin typeface="+mn-lt"/>
                <a:cs typeface="+mn-cs"/>
              </a:defRPr>
            </a:lvl1pPr>
          </a:lstStyle>
          <a:p>
            <a:pPr>
              <a:defRPr/>
            </a:pPr>
            <a:fld id="{C760023F-C2A0-4EA8-A281-60890354EFA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708" r:id="rId9"/>
    <p:sldLayoutId id="2147483699" r:id="rId10"/>
    <p:sldLayoutId id="2147483698" r:id="rId11"/>
  </p:sldLayoutIdLst>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apitol.state.tx.us/tlodocs/83R/billtext/pdf/HB00005F.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choolcounselor.org/asca/media/asca/home/MindsetsBehaviors.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u="sng" smtClean="0"/>
              <a:t>Creating Career Day Events Your Students Will Never Forget</a:t>
            </a:r>
          </a:p>
        </p:txBody>
      </p:sp>
      <p:sp>
        <p:nvSpPr>
          <p:cNvPr id="3" name="Content Placeholder 2"/>
          <p:cNvSpPr>
            <a:spLocks noGrp="1"/>
          </p:cNvSpPr>
          <p:nvPr>
            <p:ph idx="1"/>
          </p:nvPr>
        </p:nvSpPr>
        <p:spPr>
          <a:xfrm>
            <a:off x="1009650" y="1543050"/>
            <a:ext cx="7124700" cy="3028950"/>
          </a:xfrm>
        </p:spPr>
        <p:txBody>
          <a:bodyPr rtlCol="0">
            <a:normAutofit fontScale="40000" lnSpcReduction="20000"/>
          </a:bodyPr>
          <a:lstStyle/>
          <a:p>
            <a:pPr eaLnBrk="1" fontAlgn="auto" hangingPunct="1">
              <a:buFont typeface="Wingdings 2" charset="2"/>
              <a:buChar char=""/>
              <a:defRPr/>
            </a:pPr>
            <a:endParaRPr lang="en-US" dirty="0"/>
          </a:p>
          <a:p>
            <a:pPr eaLnBrk="1" fontAlgn="auto" hangingPunct="1">
              <a:buFont typeface="Wingdings 2" charset="2"/>
              <a:buChar char=""/>
              <a:defRPr/>
            </a:pPr>
            <a:endParaRPr lang="en-US" dirty="0"/>
          </a:p>
          <a:p>
            <a:pPr eaLnBrk="1" fontAlgn="auto" hangingPunct="1">
              <a:buFont typeface="Wingdings 2" charset="2"/>
              <a:buChar char=""/>
              <a:defRPr/>
            </a:pPr>
            <a:endParaRPr lang="en-US" dirty="0"/>
          </a:p>
          <a:p>
            <a:pPr eaLnBrk="1" fontAlgn="auto" hangingPunct="1">
              <a:buFont typeface="Wingdings 2" charset="2"/>
              <a:buChar char=""/>
              <a:defRPr/>
            </a:pPr>
            <a:r>
              <a:rPr lang="en-US" sz="4500" dirty="0"/>
              <a:t>Karen Powell – M.ED, CSC, LPC</a:t>
            </a:r>
          </a:p>
          <a:p>
            <a:pPr lvl="1" eaLnBrk="1" fontAlgn="auto" hangingPunct="1">
              <a:buFont typeface="Wingdings 2" charset="2"/>
              <a:buChar char=""/>
              <a:defRPr/>
            </a:pPr>
            <a:r>
              <a:rPr lang="en-US" sz="4500" dirty="0"/>
              <a:t>281-435-0877 (cell)</a:t>
            </a:r>
          </a:p>
          <a:p>
            <a:pPr lvl="1" eaLnBrk="1" fontAlgn="auto" hangingPunct="1">
              <a:buFont typeface="Wingdings 2" charset="2"/>
              <a:buChar char=""/>
              <a:defRPr/>
            </a:pPr>
            <a:endParaRPr lang="en-US" sz="3800" dirty="0"/>
          </a:p>
          <a:p>
            <a:pPr lvl="1" eaLnBrk="1" fontAlgn="auto" hangingPunct="1">
              <a:buFont typeface="Wingdings 2" charset="2"/>
              <a:buChar char=""/>
              <a:defRPr/>
            </a:pPr>
            <a:endParaRPr lang="en-US" sz="3800" dirty="0"/>
          </a:p>
          <a:p>
            <a:pPr eaLnBrk="1" fontAlgn="auto" hangingPunct="1">
              <a:buFont typeface="Wingdings 2" charset="2"/>
              <a:buChar char=""/>
              <a:defRPr/>
            </a:pPr>
            <a:r>
              <a:rPr lang="en-US" sz="4500" dirty="0"/>
              <a:t>Scott </a:t>
            </a:r>
            <a:r>
              <a:rPr lang="en-US" sz="4500" dirty="0" err="1"/>
              <a:t>Sterrantino</a:t>
            </a:r>
            <a:endParaRPr lang="en-US" sz="4500" dirty="0"/>
          </a:p>
          <a:p>
            <a:pPr lvl="1" eaLnBrk="1" fontAlgn="auto" hangingPunct="1">
              <a:buFont typeface="Wingdings 2" charset="2"/>
              <a:buChar char=""/>
              <a:defRPr/>
            </a:pPr>
            <a:r>
              <a:rPr lang="en-US" sz="4500" dirty="0"/>
              <a:t>972-740-9800 (cell)</a:t>
            </a:r>
          </a:p>
          <a:p>
            <a:pPr eaLnBrk="1" fontAlgn="auto" hangingPunct="1">
              <a:buFont typeface="Wingdings 2" charset="2"/>
              <a:buChar char=""/>
              <a:defRPr/>
            </a:pPr>
            <a:endParaRPr lang="en-US" dirty="0"/>
          </a:p>
          <a:p>
            <a:pPr eaLnBrk="1" fontAlgn="auto" hangingPunct="1">
              <a:buFont typeface="Wingdings 2" charset="2"/>
              <a:buChar char=""/>
              <a:defRPr/>
            </a:pPr>
            <a:endParaRPr lang="en-US" dirty="0"/>
          </a:p>
          <a:p>
            <a:pPr eaLnBrk="1" fontAlgn="auto" hangingPunct="1">
              <a:buFont typeface="Wingdings 2" charset="2"/>
              <a:buChar char=""/>
              <a:defRPr/>
            </a:pPr>
            <a:endParaRPr lang="en-US" dirty="0"/>
          </a:p>
          <a:p>
            <a:pPr eaLnBrk="1" fontAlgn="auto" hangingPunct="1">
              <a:buFont typeface="Wingdings 2" charset="2"/>
              <a:buChar char=""/>
              <a:defRPr/>
            </a:pPr>
            <a:endParaRPr lang="en-US" dirty="0"/>
          </a:p>
          <a:p>
            <a:pPr eaLnBrk="1" fontAlgn="auto" hangingPunct="1">
              <a:buFont typeface="Wingdings 2" charset="2"/>
              <a:buChar char=""/>
              <a:defRPr/>
            </a:pPr>
            <a:endParaRPr lang="en-US" dirty="0"/>
          </a:p>
          <a:p>
            <a:pPr marL="0" indent="0" eaLnBrk="1" fontAlgn="auto" hangingPunct="1">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ASCA Ethical Standards for School Counselors</a:t>
            </a:r>
          </a:p>
        </p:txBody>
      </p:sp>
      <p:sp>
        <p:nvSpPr>
          <p:cNvPr id="23554" name="Content Placeholder 2"/>
          <p:cNvSpPr>
            <a:spLocks noGrp="1"/>
          </p:cNvSpPr>
          <p:nvPr>
            <p:ph idx="1"/>
          </p:nvPr>
        </p:nvSpPr>
        <p:spPr>
          <a:xfrm>
            <a:off x="1009650" y="1581150"/>
            <a:ext cx="7124700" cy="3048000"/>
          </a:xfrm>
        </p:spPr>
        <p:txBody>
          <a:bodyPr/>
          <a:lstStyle/>
          <a:p>
            <a:pPr lvl="1" eaLnBrk="1" hangingPunct="1"/>
            <a:r>
              <a:rPr lang="en-US" smtClean="0"/>
              <a:t>A.4.d - “Provide opportunities for all students to develop the mindsets and behaviors necessary to learn work-related skills, resilience, perseverance, an understanding of lifelong learning as a part of long-term career success, a positive attitude toward learning and a strong work ethic.”</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a:xfrm>
            <a:off x="1009650" y="285750"/>
            <a:ext cx="7124700" cy="628650"/>
          </a:xfrm>
        </p:spPr>
        <p:txBody>
          <a:bodyPr/>
          <a:lstStyle/>
          <a:p>
            <a:pPr eaLnBrk="1" hangingPunct="1"/>
            <a:r>
              <a:rPr lang="en-US" u="sng" smtClean="0"/>
              <a:t>College Visits</a:t>
            </a:r>
          </a:p>
        </p:txBody>
      </p:sp>
      <p:sp>
        <p:nvSpPr>
          <p:cNvPr id="3" name="Content Placeholder 2"/>
          <p:cNvSpPr>
            <a:spLocks noGrp="1"/>
          </p:cNvSpPr>
          <p:nvPr>
            <p:ph idx="1"/>
          </p:nvPr>
        </p:nvSpPr>
        <p:spPr>
          <a:xfrm>
            <a:off x="1009650" y="1143000"/>
            <a:ext cx="7124700" cy="3251200"/>
          </a:xfrm>
        </p:spPr>
        <p:txBody>
          <a:bodyPr rtlCol="0">
            <a:normAutofit fontScale="92500" lnSpcReduction="20000"/>
          </a:bodyPr>
          <a:lstStyle/>
          <a:p>
            <a:pPr eaLnBrk="1" fontAlgn="auto" hangingPunct="1">
              <a:buFont typeface="Wingdings 2" charset="2"/>
              <a:buChar char=""/>
              <a:defRPr/>
            </a:pPr>
            <a:r>
              <a:rPr lang="en-US" dirty="0"/>
              <a:t>Reserve space at the student cafeteria (all-you-can-eat buffets are a student favorite).</a:t>
            </a:r>
          </a:p>
          <a:p>
            <a:pPr eaLnBrk="1" fontAlgn="auto" hangingPunct="1">
              <a:buFont typeface="Wingdings 2" charset="2"/>
              <a:buChar char=""/>
              <a:defRPr/>
            </a:pPr>
            <a:r>
              <a:rPr lang="en-US" dirty="0"/>
              <a:t>Collect money in advance for lunch and pay as a large group.</a:t>
            </a:r>
          </a:p>
          <a:p>
            <a:pPr eaLnBrk="1" fontAlgn="auto" hangingPunct="1">
              <a:buFont typeface="Wingdings 2" charset="2"/>
              <a:buChar char=""/>
              <a:defRPr/>
            </a:pPr>
            <a:r>
              <a:rPr lang="en-US" dirty="0"/>
              <a:t>Create a lesson plan for pre/post visit.</a:t>
            </a:r>
          </a:p>
          <a:p>
            <a:pPr eaLnBrk="1" fontAlgn="auto" hangingPunct="1">
              <a:buFont typeface="Wingdings 2" charset="2"/>
              <a:buChar char=""/>
              <a:defRPr/>
            </a:pPr>
            <a:r>
              <a:rPr lang="en-US" dirty="0"/>
              <a:t>Take a virtual tour of the college you will visit.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fontScale="92500" lnSpcReduction="10000"/>
          </a:bodyPr>
          <a:lstStyle/>
          <a:p>
            <a:pPr marL="0" indent="0" algn="ctr" eaLnBrk="1" fontAlgn="auto" hangingPunct="1">
              <a:buFont typeface="Wingdings 2" charset="2"/>
              <a:buNone/>
              <a:defRPr/>
            </a:pPr>
            <a:r>
              <a:rPr lang="en-US" sz="9600" dirty="0"/>
              <a:t>JA </a:t>
            </a:r>
            <a:r>
              <a:rPr lang="en-US" sz="9600" dirty="0" err="1"/>
              <a:t>BizTown</a:t>
            </a:r>
            <a:r>
              <a:rPr lang="en-US" sz="9600" dirty="0"/>
              <a:t> </a:t>
            </a:r>
          </a:p>
          <a:p>
            <a:pPr marL="0" indent="0" algn="ctr" eaLnBrk="1" fontAlgn="auto" hangingPunct="1">
              <a:buFont typeface="Wingdings 2" charset="2"/>
              <a:buNone/>
              <a:defRPr/>
            </a:pPr>
            <a:r>
              <a:rPr lang="en-US" sz="9600" dirty="0"/>
              <a:t>Houston</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 Box 5"/>
          <p:cNvSpPr txBox="1">
            <a:spLocks noChangeArrowheads="1"/>
          </p:cNvSpPr>
          <p:nvPr/>
        </p:nvSpPr>
        <p:spPr bwMode="auto">
          <a:xfrm>
            <a:off x="228600" y="133350"/>
            <a:ext cx="8686800" cy="457200"/>
          </a:xfrm>
          <a:prstGeom prst="rect">
            <a:avLst/>
          </a:prstGeom>
          <a:noFill/>
          <a:ln w="9525">
            <a:noFill/>
            <a:miter lim="800000"/>
            <a:headEnd/>
            <a:tailEnd/>
          </a:ln>
        </p:spPr>
        <p:txBody>
          <a:bodyPr>
            <a:spAutoFit/>
          </a:bodyPr>
          <a:lstStyle/>
          <a:p>
            <a:pPr algn="ctr"/>
            <a:r>
              <a:rPr lang="en-US" sz="2400" b="1"/>
              <a:t>Access the Presentation Materials Using the QR Code</a:t>
            </a:r>
          </a:p>
        </p:txBody>
      </p:sp>
      <p:sp>
        <p:nvSpPr>
          <p:cNvPr id="212994" name="Rectangle 4"/>
          <p:cNvSpPr>
            <a:spLocks noChangeArrowheads="1"/>
          </p:cNvSpPr>
          <p:nvPr/>
        </p:nvSpPr>
        <p:spPr bwMode="auto">
          <a:xfrm>
            <a:off x="1066800" y="4686300"/>
            <a:ext cx="7010400" cy="457200"/>
          </a:xfrm>
          <a:prstGeom prst="rect">
            <a:avLst/>
          </a:prstGeom>
          <a:noFill/>
          <a:ln w="9525">
            <a:noFill/>
            <a:miter lim="800000"/>
            <a:headEnd/>
            <a:tailEnd/>
          </a:ln>
        </p:spPr>
        <p:txBody>
          <a:bodyPr>
            <a:spAutoFit/>
          </a:bodyPr>
          <a:lstStyle/>
          <a:p>
            <a:r>
              <a:rPr lang="en-US" sz="2400"/>
              <a:t>http://www.schoolcareerday.com/TCA/PSCC2018/</a:t>
            </a:r>
            <a:endParaRPr lang="en-US"/>
          </a:p>
        </p:txBody>
      </p:sp>
      <p:pic>
        <p:nvPicPr>
          <p:cNvPr id="212995" name="Picture 5" descr="download"/>
          <p:cNvPicPr>
            <a:picLocks noChangeAspect="1" noChangeArrowheads="1"/>
          </p:cNvPicPr>
          <p:nvPr/>
        </p:nvPicPr>
        <p:blipFill>
          <a:blip r:embed="rId2"/>
          <a:srcRect/>
          <a:stretch>
            <a:fillRect/>
          </a:stretch>
        </p:blipFill>
        <p:spPr bwMode="auto">
          <a:xfrm>
            <a:off x="2667000" y="66675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009650" y="171450"/>
            <a:ext cx="7124700" cy="742950"/>
          </a:xfrm>
        </p:spPr>
        <p:txBody>
          <a:bodyPr/>
          <a:lstStyle/>
          <a:p>
            <a:pPr eaLnBrk="1" hangingPunct="1"/>
            <a:r>
              <a:rPr lang="en-US" u="sng" smtClean="0"/>
              <a:t>Contact Colleges for Free Stuff</a:t>
            </a:r>
          </a:p>
        </p:txBody>
      </p:sp>
      <p:sp>
        <p:nvSpPr>
          <p:cNvPr id="3" name="Content Placeholder 2"/>
          <p:cNvSpPr>
            <a:spLocks noGrp="1"/>
          </p:cNvSpPr>
          <p:nvPr>
            <p:ph idx="1"/>
          </p:nvPr>
        </p:nvSpPr>
        <p:spPr>
          <a:xfrm>
            <a:off x="1009650" y="1028700"/>
            <a:ext cx="7124700" cy="3600450"/>
          </a:xfrm>
        </p:spPr>
        <p:txBody>
          <a:bodyPr rtlCol="0">
            <a:normAutofit fontScale="77500" lnSpcReduction="20000"/>
          </a:bodyPr>
          <a:lstStyle/>
          <a:p>
            <a:pPr eaLnBrk="1" fontAlgn="auto" hangingPunct="1">
              <a:buFont typeface="Wingdings 2" charset="2"/>
              <a:buChar char=""/>
              <a:defRPr/>
            </a:pPr>
            <a:endParaRPr lang="en-US" dirty="0"/>
          </a:p>
          <a:p>
            <a:pPr eaLnBrk="1" fontAlgn="auto" hangingPunct="1">
              <a:buFont typeface="Wingdings 2" charset="2"/>
              <a:buChar char=""/>
              <a:defRPr/>
            </a:pPr>
            <a:r>
              <a:rPr lang="en-US" dirty="0"/>
              <a:t>Promote College &amp; Career Readiness by displaying college pennants and posters around your school</a:t>
            </a:r>
          </a:p>
          <a:p>
            <a:pPr eaLnBrk="1" fontAlgn="auto" hangingPunct="1">
              <a:buFont typeface="Wingdings 2" charset="2"/>
              <a:buChar char=""/>
              <a:defRPr/>
            </a:pPr>
            <a:r>
              <a:rPr lang="en-US" dirty="0"/>
              <a:t>Elementary students love to get free “stuff”</a:t>
            </a:r>
          </a:p>
          <a:p>
            <a:pPr eaLnBrk="1" fontAlgn="auto" hangingPunct="1">
              <a:buFont typeface="Wingdings 2" charset="2"/>
              <a:buChar char=""/>
              <a:defRPr/>
            </a:pPr>
            <a:r>
              <a:rPr lang="en-US" dirty="0"/>
              <a:t>Start by going to various college websites and email admissions.  Prepare your email in advance so you can copy &amp; paste your request.  Sometimes the website will have a form that you fill out for promotional materials.</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009650" y="342900"/>
            <a:ext cx="7124700" cy="628650"/>
          </a:xfrm>
        </p:spPr>
        <p:txBody>
          <a:bodyPr/>
          <a:lstStyle/>
          <a:p>
            <a:pPr eaLnBrk="1" hangingPunct="1"/>
            <a:r>
              <a:rPr lang="en-US" u="sng" smtClean="0"/>
              <a:t>Contact Colleges for Free Stuff</a:t>
            </a:r>
          </a:p>
        </p:txBody>
      </p:sp>
      <p:sp>
        <p:nvSpPr>
          <p:cNvPr id="3" name="Content Placeholder 2"/>
          <p:cNvSpPr>
            <a:spLocks noGrp="1"/>
          </p:cNvSpPr>
          <p:nvPr>
            <p:ph idx="1"/>
          </p:nvPr>
        </p:nvSpPr>
        <p:spPr>
          <a:xfrm>
            <a:off x="1009650" y="914400"/>
            <a:ext cx="7124700" cy="4000500"/>
          </a:xfrm>
        </p:spPr>
        <p:txBody>
          <a:bodyPr rtlCol="0">
            <a:normAutofit fontScale="77500" lnSpcReduction="20000"/>
          </a:bodyPr>
          <a:lstStyle/>
          <a:p>
            <a:pPr eaLnBrk="1" fontAlgn="auto" hangingPunct="1">
              <a:buFont typeface="Wingdings 2" charset="2"/>
              <a:buChar char=""/>
              <a:defRPr/>
            </a:pPr>
            <a:endParaRPr lang="en-US" dirty="0"/>
          </a:p>
          <a:p>
            <a:pPr eaLnBrk="1" fontAlgn="auto" hangingPunct="1">
              <a:buFont typeface="Wingdings 2" charset="2"/>
              <a:buChar char=""/>
              <a:defRPr/>
            </a:pPr>
            <a:r>
              <a:rPr lang="en-US" dirty="0"/>
              <a:t>Ask for posters, pencils, t-shirts, stickers, tote bags, and other trinkets.</a:t>
            </a:r>
          </a:p>
          <a:p>
            <a:pPr eaLnBrk="1" fontAlgn="auto" hangingPunct="1">
              <a:buFont typeface="Wingdings 2" charset="2"/>
              <a:buChar char=""/>
              <a:defRPr/>
            </a:pPr>
            <a:r>
              <a:rPr lang="en-US" dirty="0"/>
              <a:t>Send thank you emails when representatives contact you back or if you get a super shipment of stuff.  </a:t>
            </a:r>
          </a:p>
          <a:p>
            <a:pPr eaLnBrk="1" fontAlgn="auto" hangingPunct="1">
              <a:buFont typeface="Wingdings 2" charset="2"/>
              <a:buChar char=""/>
              <a:defRPr/>
            </a:pPr>
            <a:r>
              <a:rPr lang="en-US" dirty="0"/>
              <a:t>Solicit help from your committee or paraprofessionals to sort through the trinkets.  The goal is to get enough for each student who is participating in career day to get at least one thing. </a:t>
            </a:r>
          </a:p>
          <a:p>
            <a:pPr eaLnBrk="1" fontAlgn="auto" hangingPunct="1">
              <a:buFont typeface="Wingdings 2" charset="2"/>
              <a:buChar char=""/>
              <a:defRPr/>
            </a:pPr>
            <a:r>
              <a:rPr lang="en-US" dirty="0"/>
              <a:t> </a:t>
            </a:r>
            <a:r>
              <a:rPr lang="en-US" b="1" dirty="0">
                <a:solidFill>
                  <a:srgbClr val="FF0000"/>
                </a:solidFill>
              </a:rPr>
              <a:t>See Handout 1 for sample email</a:t>
            </a:r>
            <a:endParaRPr lang="en-US" dirty="0"/>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noChangeArrowheads="1"/>
          </p:cNvPicPr>
          <p:nvPr/>
        </p:nvPicPr>
        <p:blipFill>
          <a:blip r:embed="rId2"/>
          <a:srcRect/>
          <a:stretch>
            <a:fillRect/>
          </a:stretch>
        </p:blipFill>
        <p:spPr bwMode="auto">
          <a:xfrm>
            <a:off x="1447800" y="133350"/>
            <a:ext cx="6172200" cy="49625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1447800" y="895350"/>
            <a:ext cx="6248400" cy="2667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009650" y="342900"/>
            <a:ext cx="7124700" cy="628650"/>
          </a:xfrm>
        </p:spPr>
        <p:txBody>
          <a:bodyPr/>
          <a:lstStyle/>
          <a:p>
            <a:pPr eaLnBrk="1" hangingPunct="1"/>
            <a:r>
              <a:rPr lang="en-US" u="sng" smtClean="0"/>
              <a:t>Contact Colleges for Free Stuff</a:t>
            </a:r>
          </a:p>
        </p:txBody>
      </p:sp>
      <p:sp>
        <p:nvSpPr>
          <p:cNvPr id="3" name="Content Placeholder 2"/>
          <p:cNvSpPr>
            <a:spLocks noGrp="1"/>
          </p:cNvSpPr>
          <p:nvPr>
            <p:ph idx="1"/>
          </p:nvPr>
        </p:nvSpPr>
        <p:spPr>
          <a:xfrm>
            <a:off x="1009650" y="1143000"/>
            <a:ext cx="7124700" cy="3486150"/>
          </a:xfrm>
        </p:spPr>
        <p:txBody>
          <a:bodyPr rtlCol="0">
            <a:normAutofit fontScale="77500" lnSpcReduction="20000"/>
          </a:bodyPr>
          <a:lstStyle/>
          <a:p>
            <a:pPr eaLnBrk="1" fontAlgn="auto" hangingPunct="1">
              <a:buFont typeface="Wingdings 2" charset="2"/>
              <a:buChar char=""/>
              <a:defRPr/>
            </a:pPr>
            <a:r>
              <a:rPr lang="en-US" dirty="0"/>
              <a:t>Keep a log of the colleges you have contacted and what they send to you so you don’t inadvertently duplicate your request.  </a:t>
            </a:r>
          </a:p>
          <a:p>
            <a:pPr eaLnBrk="1" fontAlgn="auto" hangingPunct="1">
              <a:buFont typeface="Wingdings 2" charset="2"/>
              <a:buChar char=""/>
              <a:defRPr/>
            </a:pPr>
            <a:r>
              <a:rPr lang="en-US" dirty="0"/>
              <a:t>Notate the email address that the request was sent to. </a:t>
            </a:r>
          </a:p>
          <a:p>
            <a:pPr eaLnBrk="1" fontAlgn="auto" hangingPunct="1">
              <a:buFont typeface="Wingdings 2" charset="2"/>
              <a:buChar char=""/>
              <a:defRPr/>
            </a:pPr>
            <a:r>
              <a:rPr lang="en-US" dirty="0"/>
              <a:t>The following year, email other colleges to get more pennants.  </a:t>
            </a:r>
          </a:p>
          <a:p>
            <a:pPr eaLnBrk="1" fontAlgn="auto" hangingPunct="1">
              <a:buFont typeface="Wingdings 2" charset="2"/>
              <a:buChar char=""/>
              <a:defRPr/>
            </a:pPr>
            <a:r>
              <a:rPr lang="en-US" dirty="0"/>
              <a:t>Email the same colleges for more trinkets, if you wish.</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US" smtClean="0"/>
          </a:p>
        </p:txBody>
      </p:sp>
      <p:pic>
        <p:nvPicPr>
          <p:cNvPr id="29698" name="Picture 2"/>
          <p:cNvPicPr>
            <a:picLocks noGrp="1" noChangeAspect="1" noChangeArrowheads="1"/>
          </p:cNvPicPr>
          <p:nvPr>
            <p:ph idx="1"/>
          </p:nvPr>
        </p:nvPicPr>
        <p:blipFill>
          <a:blip r:embed="rId2"/>
          <a:srcRect t="17896" r="30743" b="5734"/>
          <a:stretch>
            <a:fillRect/>
          </a:stretch>
        </p:blipFill>
        <p:spPr>
          <a:xfrm>
            <a:off x="76200" y="400050"/>
            <a:ext cx="8915400" cy="414813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3600" u="sng" smtClean="0"/>
              <a:t>District Resources</a:t>
            </a:r>
          </a:p>
        </p:txBody>
      </p:sp>
      <p:sp>
        <p:nvSpPr>
          <p:cNvPr id="3" name="Content Placeholder 2"/>
          <p:cNvSpPr>
            <a:spLocks noGrp="1"/>
          </p:cNvSpPr>
          <p:nvPr>
            <p:ph idx="1"/>
          </p:nvPr>
        </p:nvSpPr>
        <p:spPr>
          <a:xfrm>
            <a:off x="1009650" y="1355725"/>
            <a:ext cx="7124700" cy="3273425"/>
          </a:xfrm>
        </p:spPr>
        <p:txBody>
          <a:bodyPr rtlCol="0">
            <a:normAutofit fontScale="92500" lnSpcReduction="10000"/>
          </a:bodyPr>
          <a:lstStyle/>
          <a:p>
            <a:pPr eaLnBrk="1" fontAlgn="auto" hangingPunct="1">
              <a:buFont typeface="Wingdings 2" charset="2"/>
              <a:buChar char=""/>
              <a:defRPr/>
            </a:pPr>
            <a:r>
              <a:rPr lang="en-US" sz="3200" dirty="0"/>
              <a:t>Attend your district’s high school college/military fairs.  These are usually held in the fall.  You can get free stuff and pennants too.</a:t>
            </a:r>
          </a:p>
          <a:p>
            <a:pPr eaLnBrk="1" fontAlgn="auto" hangingPunct="1">
              <a:buFont typeface="Wingdings 2" charset="2"/>
              <a:buChar char=""/>
              <a:defRPr/>
            </a:pPr>
            <a:r>
              <a:rPr lang="en-US" sz="3200" dirty="0"/>
              <a:t>Check with district’s CCR department for ideas and resources.</a:t>
            </a:r>
          </a:p>
          <a:p>
            <a:pPr eaLnBrk="1" fontAlgn="auto" hangingPunct="1">
              <a:buFont typeface="Wingdings 2" charset="2"/>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z="4000" u="sng" smtClean="0"/>
              <a:t>What Do You Do With </a:t>
            </a:r>
            <a:br>
              <a:rPr lang="en-US" sz="4000" u="sng" smtClean="0"/>
            </a:br>
            <a:r>
              <a:rPr lang="en-US" sz="4000" u="sng" smtClean="0"/>
              <a:t>All the Free Stuff?</a:t>
            </a:r>
          </a:p>
        </p:txBody>
      </p:sp>
      <p:sp>
        <p:nvSpPr>
          <p:cNvPr id="3" name="Content Placeholder 2"/>
          <p:cNvSpPr>
            <a:spLocks noGrp="1"/>
          </p:cNvSpPr>
          <p:nvPr>
            <p:ph idx="1"/>
          </p:nvPr>
        </p:nvSpPr>
        <p:spPr>
          <a:xfrm>
            <a:off x="1009650" y="1581150"/>
            <a:ext cx="7124700" cy="2813050"/>
          </a:xfrm>
        </p:spPr>
        <p:txBody>
          <a:bodyPr rtlCol="0">
            <a:normAutofit fontScale="92500" lnSpcReduction="10000"/>
          </a:bodyPr>
          <a:lstStyle/>
          <a:p>
            <a:pPr eaLnBrk="1" fontAlgn="auto" hangingPunct="1">
              <a:buFont typeface="Wingdings 2" charset="2"/>
              <a:buChar char=""/>
              <a:defRPr/>
            </a:pPr>
            <a:r>
              <a:rPr lang="en-US" sz="4000" dirty="0"/>
              <a:t>Display your banners, posters, and pennants around the school or in a specific area.</a:t>
            </a:r>
          </a:p>
          <a:p>
            <a:pPr marL="0" indent="0" eaLnBrk="1" fontAlgn="auto" hangingPunct="1">
              <a:buFont typeface="Wingdings 2" charset="2"/>
              <a:buNone/>
              <a:defRPr/>
            </a:pP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009650" y="342900"/>
            <a:ext cx="7124700" cy="685800"/>
          </a:xfrm>
        </p:spPr>
        <p:txBody>
          <a:bodyPr/>
          <a:lstStyle/>
          <a:p>
            <a:pPr eaLnBrk="1" hangingPunct="1"/>
            <a:r>
              <a:rPr lang="en-US" u="sng" smtClean="0"/>
              <a:t>What Do You Do With </a:t>
            </a:r>
            <a:br>
              <a:rPr lang="en-US" u="sng" smtClean="0"/>
            </a:br>
            <a:r>
              <a:rPr lang="en-US" u="sng" smtClean="0"/>
              <a:t>All the Free Stuff?</a:t>
            </a:r>
          </a:p>
        </p:txBody>
      </p:sp>
      <p:sp>
        <p:nvSpPr>
          <p:cNvPr id="3" name="Content Placeholder 2"/>
          <p:cNvSpPr>
            <a:spLocks noGrp="1"/>
          </p:cNvSpPr>
          <p:nvPr>
            <p:ph idx="1"/>
          </p:nvPr>
        </p:nvSpPr>
        <p:spPr>
          <a:xfrm>
            <a:off x="1009650" y="1028700"/>
            <a:ext cx="7124700" cy="3771900"/>
          </a:xfrm>
        </p:spPr>
        <p:txBody>
          <a:bodyPr rtlCol="0">
            <a:normAutofit fontScale="85000" lnSpcReduction="20000"/>
          </a:bodyPr>
          <a:lstStyle/>
          <a:p>
            <a:pPr eaLnBrk="1" fontAlgn="auto" hangingPunct="1">
              <a:buFont typeface="Wingdings 2" charset="2"/>
              <a:buChar char=""/>
              <a:defRPr/>
            </a:pPr>
            <a:endParaRPr lang="en-US" dirty="0"/>
          </a:p>
          <a:p>
            <a:pPr eaLnBrk="1" fontAlgn="auto" hangingPunct="1">
              <a:buFont typeface="Wingdings 2" charset="2"/>
              <a:buChar char=""/>
              <a:defRPr/>
            </a:pPr>
            <a:r>
              <a:rPr lang="en-US" dirty="0"/>
              <a:t>Give each teacher a baggie/basket containing the trinkets and have the teachers pass them out after the career day sessions are over.</a:t>
            </a:r>
          </a:p>
          <a:p>
            <a:pPr eaLnBrk="1" fontAlgn="auto" hangingPunct="1">
              <a:buFont typeface="Wingdings 2" charset="2"/>
              <a:buChar char=""/>
              <a:defRPr/>
            </a:pPr>
            <a:r>
              <a:rPr lang="en-US" dirty="0"/>
              <a:t>Consider holding a drawing to give away larger items such as tote bags, sports items, and t-shirts.  You can name the winners on the morning announcements and have them come to the office to get their item.</a:t>
            </a:r>
          </a:p>
          <a:p>
            <a:pPr eaLnBrk="1" fontAlgn="auto" hangingPunct="1">
              <a:buFont typeface="Wingdings 2" charset="2"/>
              <a:buChar cha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009650" y="171450"/>
            <a:ext cx="7124700" cy="628650"/>
          </a:xfrm>
        </p:spPr>
        <p:txBody>
          <a:bodyPr/>
          <a:lstStyle/>
          <a:p>
            <a:pPr eaLnBrk="1" hangingPunct="1"/>
            <a:r>
              <a:rPr lang="en-US" u="sng" smtClean="0"/>
              <a:t>This workshop covers:</a:t>
            </a:r>
          </a:p>
        </p:txBody>
      </p:sp>
      <p:sp>
        <p:nvSpPr>
          <p:cNvPr id="3" name="Content Placeholder 2"/>
          <p:cNvSpPr>
            <a:spLocks noGrp="1"/>
          </p:cNvSpPr>
          <p:nvPr>
            <p:ph idx="1"/>
          </p:nvPr>
        </p:nvSpPr>
        <p:spPr>
          <a:xfrm>
            <a:off x="1009650" y="1276350"/>
            <a:ext cx="7124700" cy="3638550"/>
          </a:xfrm>
        </p:spPr>
        <p:txBody>
          <a:bodyPr rtlCol="0">
            <a:normAutofit fontScale="77500" lnSpcReduction="20000"/>
          </a:bodyPr>
          <a:lstStyle/>
          <a:p>
            <a:pPr eaLnBrk="1" fontAlgn="auto" hangingPunct="1">
              <a:buFont typeface="Wingdings 2" charset="2"/>
              <a:buChar char=""/>
              <a:defRPr/>
            </a:pPr>
            <a:r>
              <a:rPr lang="en-US" dirty="0"/>
              <a:t>Importance of College/Career Readiness Activities</a:t>
            </a:r>
          </a:p>
          <a:p>
            <a:pPr eaLnBrk="1" fontAlgn="auto" hangingPunct="1">
              <a:buFont typeface="Wingdings 2" charset="2"/>
              <a:buChar char=""/>
              <a:defRPr/>
            </a:pPr>
            <a:r>
              <a:rPr lang="en-US" dirty="0"/>
              <a:t>How to Organize a Successful Career Day</a:t>
            </a:r>
          </a:p>
          <a:p>
            <a:pPr eaLnBrk="1" fontAlgn="auto" hangingPunct="1">
              <a:buFont typeface="Wingdings 2" charset="2"/>
              <a:buChar char=""/>
              <a:defRPr/>
            </a:pPr>
            <a:r>
              <a:rPr lang="en-US" dirty="0"/>
              <a:t>How to Schedule Students into Career Day Sessions</a:t>
            </a:r>
          </a:p>
          <a:p>
            <a:pPr lvl="1" eaLnBrk="1" fontAlgn="auto" hangingPunct="1">
              <a:buFont typeface="Wingdings 2" charset="2"/>
              <a:buChar char=""/>
              <a:defRPr/>
            </a:pPr>
            <a:r>
              <a:rPr lang="en-US" dirty="0"/>
              <a:t>Whole Class vs. Student Choice</a:t>
            </a:r>
          </a:p>
          <a:p>
            <a:pPr eaLnBrk="1" fontAlgn="auto" hangingPunct="1">
              <a:buFont typeface="Wingdings 2" charset="2"/>
              <a:buChar char=""/>
              <a:defRPr/>
            </a:pPr>
            <a:r>
              <a:rPr lang="en-US" dirty="0" err="1"/>
              <a:t>hyperSuite</a:t>
            </a:r>
            <a:r>
              <a:rPr lang="en-US" dirty="0"/>
              <a:t> (Career Day Scheduling Software) </a:t>
            </a:r>
            <a:r>
              <a:rPr lang="en-US" b="1" dirty="0">
                <a:solidFill>
                  <a:srgbClr val="FF0000"/>
                </a:solidFill>
              </a:rPr>
              <a:t>Demonstration</a:t>
            </a:r>
          </a:p>
          <a:p>
            <a:pPr eaLnBrk="1" fontAlgn="auto" hangingPunct="1">
              <a:buFont typeface="Wingdings 2" charset="2"/>
              <a:buChar char=""/>
              <a:defRPr/>
            </a:pPr>
            <a:r>
              <a:rPr lang="en-US" dirty="0"/>
              <a:t>Other college/career activities (if time allows)</a:t>
            </a:r>
          </a:p>
          <a:p>
            <a:pPr marL="0" indent="0" eaLnBrk="1" fontAlgn="auto" hangingPunct="1">
              <a:buFont typeface="Wingdings 2" charset="2"/>
              <a:buNone/>
              <a:defRPr/>
            </a:pPr>
            <a:endParaRPr lang="en-US" dirty="0"/>
          </a:p>
          <a:p>
            <a:pPr marL="0" indent="0" eaLnBrk="1" fontAlgn="auto" hangingPunct="1">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009650" y="342900"/>
            <a:ext cx="7124700" cy="685800"/>
          </a:xfrm>
        </p:spPr>
        <p:txBody>
          <a:bodyPr/>
          <a:lstStyle/>
          <a:p>
            <a:pPr eaLnBrk="1" hangingPunct="1"/>
            <a:r>
              <a:rPr lang="en-US" u="sng" smtClean="0"/>
              <a:t>What Do You Do With </a:t>
            </a:r>
            <a:br>
              <a:rPr lang="en-US" u="sng" smtClean="0"/>
            </a:br>
            <a:r>
              <a:rPr lang="en-US" u="sng" smtClean="0"/>
              <a:t>All the Free Stuff?</a:t>
            </a:r>
          </a:p>
        </p:txBody>
      </p:sp>
      <p:sp>
        <p:nvSpPr>
          <p:cNvPr id="3" name="Content Placeholder 2"/>
          <p:cNvSpPr>
            <a:spLocks noGrp="1"/>
          </p:cNvSpPr>
          <p:nvPr>
            <p:ph idx="1"/>
          </p:nvPr>
        </p:nvSpPr>
        <p:spPr>
          <a:xfrm>
            <a:off x="1009650" y="914400"/>
            <a:ext cx="7124700" cy="3886200"/>
          </a:xfrm>
        </p:spPr>
        <p:txBody>
          <a:bodyPr rtlCol="0"/>
          <a:lstStyle/>
          <a:p>
            <a:pPr marL="0" indent="0" eaLnBrk="1" fontAlgn="auto" hangingPunct="1">
              <a:buFont typeface="Wingdings 2" charset="2"/>
              <a:buNone/>
              <a:defRPr/>
            </a:pPr>
            <a:r>
              <a:rPr lang="en-US" sz="3000" dirty="0"/>
              <a:t>Most colleges send tons of pamphlets and other printed materials.  Use these for:</a:t>
            </a:r>
          </a:p>
          <a:p>
            <a:pPr eaLnBrk="1" fontAlgn="auto" hangingPunct="1">
              <a:buFont typeface="Wingdings 2" charset="2"/>
              <a:buChar char=""/>
              <a:defRPr/>
            </a:pPr>
            <a:r>
              <a:rPr lang="en-US" sz="3000" dirty="0"/>
              <a:t>College Night/Fair</a:t>
            </a:r>
          </a:p>
          <a:p>
            <a:pPr eaLnBrk="1" fontAlgn="auto" hangingPunct="1">
              <a:buFont typeface="Wingdings 2" charset="2"/>
              <a:buChar char=""/>
              <a:defRPr/>
            </a:pPr>
            <a:r>
              <a:rPr lang="en-US" sz="3000" dirty="0"/>
              <a:t>Use some for College Spotlight bulletin boards.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009650" y="171450"/>
            <a:ext cx="7124700" cy="800100"/>
          </a:xfrm>
        </p:spPr>
        <p:txBody>
          <a:bodyPr/>
          <a:lstStyle/>
          <a:p>
            <a:pPr eaLnBrk="1" hangingPunct="1"/>
            <a:r>
              <a:rPr lang="en-US" u="sng" smtClean="0"/>
              <a:t>Career Day Styles</a:t>
            </a:r>
          </a:p>
        </p:txBody>
      </p:sp>
      <p:sp>
        <p:nvSpPr>
          <p:cNvPr id="48130" name="Content Placeholder 2"/>
          <p:cNvSpPr>
            <a:spLocks noGrp="1"/>
          </p:cNvSpPr>
          <p:nvPr>
            <p:ph idx="1"/>
          </p:nvPr>
        </p:nvSpPr>
        <p:spPr/>
        <p:txBody>
          <a:bodyPr/>
          <a:lstStyle/>
          <a:p>
            <a:pPr eaLnBrk="1" hangingPunct="1"/>
            <a:r>
              <a:rPr lang="en-US" sz="3000" smtClean="0"/>
              <a:t>Speakers rotate to individual classrooms.</a:t>
            </a:r>
          </a:p>
          <a:p>
            <a:pPr eaLnBrk="1" hangingPunct="1"/>
            <a:r>
              <a:rPr lang="en-US" sz="3000" smtClean="0"/>
              <a:t>Homeroom classes rotate as a whole to individual speaker rooms.</a:t>
            </a:r>
          </a:p>
          <a:p>
            <a:pPr eaLnBrk="1" hangingPunct="1"/>
            <a:r>
              <a:rPr lang="en-US" sz="3000" smtClean="0"/>
              <a:t>Students rotate to various speakers based on their interests and pre-selected choices.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009650" y="342900"/>
            <a:ext cx="7124700" cy="685800"/>
          </a:xfrm>
        </p:spPr>
        <p:txBody>
          <a:bodyPr/>
          <a:lstStyle/>
          <a:p>
            <a:pPr eaLnBrk="1" hangingPunct="1"/>
            <a:r>
              <a:rPr lang="en-US" sz="3600" u="sng" smtClean="0"/>
              <a:t>Planning for Career Day</a:t>
            </a:r>
          </a:p>
        </p:txBody>
      </p:sp>
      <p:sp>
        <p:nvSpPr>
          <p:cNvPr id="3" name="Content Placeholder 2"/>
          <p:cNvSpPr>
            <a:spLocks noGrp="1"/>
          </p:cNvSpPr>
          <p:nvPr>
            <p:ph idx="1"/>
          </p:nvPr>
        </p:nvSpPr>
        <p:spPr>
          <a:xfrm>
            <a:off x="1009650" y="1143000"/>
            <a:ext cx="7124700" cy="3429000"/>
          </a:xfrm>
        </p:spPr>
        <p:txBody>
          <a:bodyPr rtlCol="0">
            <a:normAutofit fontScale="92500"/>
          </a:bodyPr>
          <a:lstStyle/>
          <a:p>
            <a:pPr eaLnBrk="1" fontAlgn="auto" hangingPunct="1">
              <a:buFont typeface="Wingdings 2" charset="2"/>
              <a:buChar char=""/>
              <a:defRPr/>
            </a:pPr>
            <a:r>
              <a:rPr lang="en-US" sz="3300" dirty="0"/>
              <a:t>Pick a date.</a:t>
            </a:r>
          </a:p>
          <a:p>
            <a:pPr eaLnBrk="1" fontAlgn="auto" hangingPunct="1">
              <a:buFont typeface="Wingdings 2" charset="2"/>
              <a:buChar char=""/>
              <a:defRPr/>
            </a:pPr>
            <a:r>
              <a:rPr lang="en-US" sz="3300" dirty="0"/>
              <a:t>Consider forming a Career Day Committee with a representative from each grade level.</a:t>
            </a:r>
          </a:p>
          <a:p>
            <a:pPr eaLnBrk="1" fontAlgn="auto" hangingPunct="1">
              <a:buFont typeface="Wingdings 2" charset="2"/>
              <a:buChar char=""/>
              <a:defRPr/>
            </a:pPr>
            <a:r>
              <a:rPr lang="en-US" sz="3300" dirty="0"/>
              <a:t>Decide on the Career Day Style you will use.</a:t>
            </a:r>
          </a:p>
          <a:p>
            <a:pPr lvl="1" eaLnBrk="1" fontAlgn="auto" hangingPunct="1">
              <a:buFont typeface="Wingdings 2" charset="2"/>
              <a:buChar cha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z="3600" u="sng" smtClean="0"/>
              <a:t>Planning for Career Day</a:t>
            </a:r>
          </a:p>
        </p:txBody>
      </p:sp>
      <p:sp>
        <p:nvSpPr>
          <p:cNvPr id="3" name="Content Placeholder 2"/>
          <p:cNvSpPr>
            <a:spLocks noGrp="1"/>
          </p:cNvSpPr>
          <p:nvPr>
            <p:ph idx="1"/>
          </p:nvPr>
        </p:nvSpPr>
        <p:spPr/>
        <p:txBody>
          <a:bodyPr rtlCol="0">
            <a:normAutofit fontScale="85000" lnSpcReduction="10000"/>
          </a:bodyPr>
          <a:lstStyle/>
          <a:p>
            <a:pPr eaLnBrk="1" fontAlgn="auto" hangingPunct="1">
              <a:buFont typeface="Wingdings 2" charset="2"/>
              <a:buChar char=""/>
              <a:defRPr/>
            </a:pPr>
            <a:r>
              <a:rPr lang="en-US" sz="3600" dirty="0"/>
              <a:t>Decide on the schedule.</a:t>
            </a:r>
          </a:p>
          <a:p>
            <a:pPr lvl="1" eaLnBrk="1" fontAlgn="auto" hangingPunct="1">
              <a:buFont typeface="Arial" panose="020B0604020202020204" pitchFamily="34" charset="0"/>
              <a:buChar char="•"/>
              <a:defRPr/>
            </a:pPr>
            <a:r>
              <a:rPr lang="en-US" sz="2800" dirty="0"/>
              <a:t>Will you have a keynote speaker </a:t>
            </a:r>
            <a:r>
              <a:rPr lang="en-US" sz="2800" dirty="0" smtClean="0"/>
              <a:t>session that </a:t>
            </a:r>
            <a:r>
              <a:rPr lang="en-US" sz="2800" dirty="0"/>
              <a:t>all students attend together?</a:t>
            </a:r>
          </a:p>
          <a:p>
            <a:pPr lvl="1" eaLnBrk="1" fontAlgn="auto" hangingPunct="1">
              <a:buFont typeface="Arial" panose="020B0604020202020204" pitchFamily="34" charset="0"/>
              <a:buChar char="•"/>
              <a:defRPr/>
            </a:pPr>
            <a:r>
              <a:rPr lang="en-US" sz="2800" dirty="0"/>
              <a:t>How many sessions will each student attend?</a:t>
            </a:r>
          </a:p>
          <a:p>
            <a:pPr lvl="1" eaLnBrk="1" fontAlgn="auto" hangingPunct="1">
              <a:buFont typeface="Arial" panose="020B0604020202020204" pitchFamily="34" charset="0"/>
              <a:buChar char="•"/>
              <a:defRPr/>
            </a:pPr>
            <a:r>
              <a:rPr lang="en-US" sz="2800" dirty="0"/>
              <a:t>What time will Career Day Start &amp; End?</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009650" y="285750"/>
            <a:ext cx="7124700" cy="514350"/>
          </a:xfrm>
        </p:spPr>
        <p:txBody>
          <a:bodyPr/>
          <a:lstStyle/>
          <a:p>
            <a:pPr eaLnBrk="1" hangingPunct="1"/>
            <a:r>
              <a:rPr lang="en-US" sz="3600" u="sng" smtClean="0"/>
              <a:t>Planning for Career Day</a:t>
            </a:r>
          </a:p>
        </p:txBody>
      </p:sp>
      <p:sp>
        <p:nvSpPr>
          <p:cNvPr id="51202" name="Content Placeholder 2"/>
          <p:cNvSpPr>
            <a:spLocks noGrp="1"/>
          </p:cNvSpPr>
          <p:nvPr>
            <p:ph idx="1"/>
          </p:nvPr>
        </p:nvSpPr>
        <p:spPr>
          <a:xfrm>
            <a:off x="1009650" y="1657350"/>
            <a:ext cx="7124700" cy="2736850"/>
          </a:xfrm>
        </p:spPr>
        <p:txBody>
          <a:bodyPr/>
          <a:lstStyle/>
          <a:p>
            <a:pPr eaLnBrk="1" hangingPunct="1"/>
            <a:r>
              <a:rPr lang="en-US" sz="2600" smtClean="0"/>
              <a:t>How long will each session be?</a:t>
            </a:r>
          </a:p>
          <a:p>
            <a:pPr eaLnBrk="1" hangingPunct="1"/>
            <a:r>
              <a:rPr lang="en-US" sz="2600" smtClean="0"/>
              <a:t>How much time will you need between each session for transition?</a:t>
            </a:r>
          </a:p>
          <a:p>
            <a:pPr eaLnBrk="1" hangingPunct="1"/>
            <a:r>
              <a:rPr lang="en-US" sz="2600" smtClean="0"/>
              <a:t>Decide how many grade levels will participate and if they will all attend every session or sessions of various lengths.</a:t>
            </a:r>
          </a:p>
          <a:p>
            <a:pPr eaLnBrk="1" hangingPunct="1"/>
            <a:r>
              <a:rPr lang="en-US" sz="2600" smtClean="0"/>
              <a:t>Will you need to rearrange any lunch/recess or outclass schedules?</a:t>
            </a:r>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009650" y="209550"/>
            <a:ext cx="7124700" cy="685800"/>
          </a:xfrm>
        </p:spPr>
        <p:txBody>
          <a:bodyPr/>
          <a:lstStyle/>
          <a:p>
            <a:pPr eaLnBrk="1" hangingPunct="1"/>
            <a:r>
              <a:rPr lang="en-US" u="sng" smtClean="0"/>
              <a:t>Planning for Career Day</a:t>
            </a:r>
          </a:p>
        </p:txBody>
      </p:sp>
      <p:sp>
        <p:nvSpPr>
          <p:cNvPr id="52226" name="Content Placeholder 2"/>
          <p:cNvSpPr>
            <a:spLocks noGrp="1"/>
          </p:cNvSpPr>
          <p:nvPr>
            <p:ph idx="1"/>
          </p:nvPr>
        </p:nvSpPr>
        <p:spPr>
          <a:xfrm>
            <a:off x="1009650" y="971550"/>
            <a:ext cx="7124700" cy="3657600"/>
          </a:xfrm>
        </p:spPr>
        <p:txBody>
          <a:bodyPr/>
          <a:lstStyle/>
          <a:p>
            <a:pPr eaLnBrk="1" hangingPunct="1"/>
            <a:r>
              <a:rPr lang="en-US" sz="2400" smtClean="0"/>
              <a:t>Don’t be afraid to start small and build your career day over several years.</a:t>
            </a:r>
          </a:p>
          <a:p>
            <a:pPr eaLnBrk="1" hangingPunct="1"/>
            <a:r>
              <a:rPr lang="en-US" sz="2400" smtClean="0"/>
              <a:t>Determine how many classrooms will be available to use for presenters.  Don’t forget common rooms such as the computer lab, library, etc. that may be available.</a:t>
            </a:r>
          </a:p>
          <a:p>
            <a:pPr eaLnBrk="1" hangingPunct="1"/>
            <a:r>
              <a:rPr lang="en-US" sz="2400" smtClean="0"/>
              <a:t>Decide how many presenters you need.  You cannot have more presenters than you have rooms to put them 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endParaRPr lang="en-US" smtClean="0"/>
          </a:p>
        </p:txBody>
      </p:sp>
      <p:pic>
        <p:nvPicPr>
          <p:cNvPr id="53250" name="Picture 1"/>
          <p:cNvPicPr>
            <a:picLocks noGrp="1" noChangeAspect="1" noChangeArrowheads="1"/>
          </p:cNvPicPr>
          <p:nvPr>
            <p:ph idx="1"/>
          </p:nvPr>
        </p:nvPicPr>
        <p:blipFill>
          <a:blip r:embed="rId2"/>
          <a:srcRect/>
          <a:stretch>
            <a:fillRect/>
          </a:stretch>
        </p:blipFill>
        <p:spPr>
          <a:xfrm>
            <a:off x="2392363" y="0"/>
            <a:ext cx="4138612" cy="50863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009650" y="209550"/>
            <a:ext cx="7124700" cy="533400"/>
          </a:xfrm>
        </p:spPr>
        <p:txBody>
          <a:bodyPr/>
          <a:lstStyle/>
          <a:p>
            <a:pPr eaLnBrk="1" hangingPunct="1"/>
            <a:r>
              <a:rPr lang="en-US" u="sng" smtClean="0"/>
              <a:t>Planning for Career Day</a:t>
            </a:r>
          </a:p>
        </p:txBody>
      </p:sp>
      <p:sp>
        <p:nvSpPr>
          <p:cNvPr id="3" name="Content Placeholder 2"/>
          <p:cNvSpPr>
            <a:spLocks noGrp="1"/>
          </p:cNvSpPr>
          <p:nvPr>
            <p:ph idx="1"/>
          </p:nvPr>
        </p:nvSpPr>
        <p:spPr>
          <a:xfrm>
            <a:off x="1009650" y="1085850"/>
            <a:ext cx="7124700" cy="3308350"/>
          </a:xfrm>
        </p:spPr>
        <p:txBody>
          <a:bodyPr rtlCol="0">
            <a:normAutofit fontScale="85000" lnSpcReduction="10000"/>
          </a:bodyPr>
          <a:lstStyle/>
          <a:p>
            <a:pPr eaLnBrk="1" fontAlgn="auto" hangingPunct="1">
              <a:buFont typeface="Wingdings 2" charset="2"/>
              <a:buChar char=""/>
              <a:defRPr/>
            </a:pPr>
            <a:r>
              <a:rPr lang="en-US" dirty="0" smtClean="0"/>
              <a:t>To know how many presenters you will need, divide </a:t>
            </a:r>
            <a:r>
              <a:rPr lang="en-US" dirty="0"/>
              <a:t>the number of students that </a:t>
            </a:r>
            <a:r>
              <a:rPr lang="en-US" u="sng" dirty="0"/>
              <a:t>will attend</a:t>
            </a:r>
            <a:r>
              <a:rPr lang="en-US" dirty="0"/>
              <a:t> each session by the number of students you </a:t>
            </a:r>
            <a:r>
              <a:rPr lang="en-US" u="sng" dirty="0"/>
              <a:t>want</a:t>
            </a:r>
            <a:r>
              <a:rPr lang="en-US" dirty="0"/>
              <a:t> in each </a:t>
            </a:r>
            <a:r>
              <a:rPr lang="en-US" dirty="0" smtClean="0"/>
              <a:t>session. </a:t>
            </a:r>
          </a:p>
          <a:p>
            <a:pPr eaLnBrk="1" fontAlgn="auto" hangingPunct="1">
              <a:buFont typeface="Wingdings 2" charset="2"/>
              <a:buChar char=""/>
              <a:defRPr/>
            </a:pPr>
            <a:r>
              <a:rPr lang="en-US" dirty="0" smtClean="0"/>
              <a:t>For </a:t>
            </a:r>
            <a:r>
              <a:rPr lang="en-US" dirty="0"/>
              <a:t>example:  15-25 students per session is a good number for elementary; secondary can be higher.  If you have 3 grade levels (300 students) participating, then you need between 12-20 presenters. </a:t>
            </a:r>
          </a:p>
          <a:p>
            <a:pPr marL="0" indent="0" eaLnBrk="1" fontAlgn="auto" hangingPunct="1">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u="sng" smtClean="0"/>
              <a:t>Planning for Career Day</a:t>
            </a:r>
            <a:endParaRPr lang="en-US" smtClean="0"/>
          </a:p>
        </p:txBody>
      </p:sp>
      <p:sp>
        <p:nvSpPr>
          <p:cNvPr id="3" name="Content Placeholder 2"/>
          <p:cNvSpPr>
            <a:spLocks noGrp="1"/>
          </p:cNvSpPr>
          <p:nvPr>
            <p:ph idx="1"/>
          </p:nvPr>
        </p:nvSpPr>
        <p:spPr/>
        <p:txBody>
          <a:bodyPr rtlCol="0">
            <a:normAutofit lnSpcReduction="10000"/>
          </a:bodyPr>
          <a:lstStyle/>
          <a:p>
            <a:pPr eaLnBrk="1" fontAlgn="auto" hangingPunct="1">
              <a:buFont typeface="Wingdings 2" charset="2"/>
              <a:buChar char=""/>
              <a:defRPr/>
            </a:pPr>
            <a:r>
              <a:rPr lang="en-US" dirty="0"/>
              <a:t>This gives you a target to shoot for</a:t>
            </a:r>
            <a:r>
              <a:rPr lang="en-US" dirty="0" smtClean="0"/>
              <a:t>.</a:t>
            </a:r>
          </a:p>
          <a:p>
            <a:pPr lvl="1" eaLnBrk="1" fontAlgn="auto" hangingPunct="1">
              <a:buFont typeface="Wingdings 2" charset="2"/>
              <a:buChar char=""/>
              <a:defRPr/>
            </a:pPr>
            <a:r>
              <a:rPr lang="en-US" dirty="0" smtClean="0"/>
              <a:t>You </a:t>
            </a:r>
            <a:r>
              <a:rPr lang="en-US" dirty="0"/>
              <a:t>don’t want a presenter to end up with 5 students in their session because you have too many </a:t>
            </a:r>
            <a:r>
              <a:rPr lang="en-US" dirty="0" smtClean="0"/>
              <a:t>presenters</a:t>
            </a:r>
            <a:r>
              <a:rPr lang="en-US" dirty="0"/>
              <a:t> </a:t>
            </a:r>
            <a:r>
              <a:rPr lang="en-US" dirty="0" smtClean="0"/>
              <a:t>or </a:t>
            </a:r>
          </a:p>
          <a:p>
            <a:pPr lvl="1" eaLnBrk="1" fontAlgn="auto" hangingPunct="1">
              <a:buFont typeface="Wingdings 2" charset="2"/>
              <a:buChar char=""/>
              <a:defRPr/>
            </a:pPr>
            <a:r>
              <a:rPr lang="en-US" dirty="0" smtClean="0"/>
              <a:t>50 students in a room that holds 25 because you don’t have enough speakers. </a:t>
            </a:r>
            <a:endParaRPr lang="en-US" dirty="0"/>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u="sng" smtClean="0"/>
              <a:t>Planning for Career Day</a:t>
            </a:r>
            <a:r>
              <a:rPr lang="en-US" smtClean="0"/>
              <a:t>			</a:t>
            </a:r>
          </a:p>
        </p:txBody>
      </p:sp>
      <p:sp>
        <p:nvSpPr>
          <p:cNvPr id="3" name="Content Placeholder 2"/>
          <p:cNvSpPr>
            <a:spLocks noGrp="1"/>
          </p:cNvSpPr>
          <p:nvPr>
            <p:ph idx="1"/>
          </p:nvPr>
        </p:nvSpPr>
        <p:spPr/>
        <p:txBody>
          <a:bodyPr rtlCol="0">
            <a:normAutofit lnSpcReduction="10000"/>
          </a:bodyPr>
          <a:lstStyle/>
          <a:p>
            <a:pPr eaLnBrk="1" fontAlgn="auto" hangingPunct="1">
              <a:buFont typeface="Wingdings 2" charset="2"/>
              <a:buChar char=""/>
              <a:defRPr/>
            </a:pPr>
            <a:r>
              <a:rPr lang="en-US" dirty="0"/>
              <a:t>Send email invitations to district people you may want to invite to your Career Day (area supervisors, superintendent, community relations department, district photographer, other special guests).</a:t>
            </a:r>
          </a:p>
          <a:p>
            <a:pPr eaLnBrk="1" fontAlgn="auto" hangingPunct="1">
              <a:buFont typeface="Wingdings 2" charset="2"/>
              <a:buChar char=""/>
              <a:defRPr/>
            </a:pPr>
            <a:r>
              <a:rPr lang="en-US" dirty="0"/>
              <a:t>This is good PR for your school.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009650" y="228600"/>
            <a:ext cx="7124700" cy="685800"/>
          </a:xfrm>
        </p:spPr>
        <p:txBody>
          <a:bodyPr/>
          <a:lstStyle/>
          <a:p>
            <a:pPr eaLnBrk="1" hangingPunct="1"/>
            <a:r>
              <a:rPr lang="en-US" u="sng" smtClean="0"/>
              <a:t>House Bill 5</a:t>
            </a:r>
          </a:p>
        </p:txBody>
      </p:sp>
      <p:sp>
        <p:nvSpPr>
          <p:cNvPr id="3" name="Content Placeholder 2"/>
          <p:cNvSpPr>
            <a:spLocks noGrp="1"/>
          </p:cNvSpPr>
          <p:nvPr>
            <p:ph idx="1"/>
          </p:nvPr>
        </p:nvSpPr>
        <p:spPr>
          <a:xfrm>
            <a:off x="1009650" y="1428750"/>
            <a:ext cx="7124700" cy="2965450"/>
          </a:xfrm>
        </p:spPr>
        <p:txBody>
          <a:bodyPr rtlCol="0">
            <a:normAutofit lnSpcReduction="10000"/>
          </a:bodyPr>
          <a:lstStyle/>
          <a:p>
            <a:pPr eaLnBrk="1" fontAlgn="auto" hangingPunct="1">
              <a:buFont typeface="Wingdings 2" charset="2"/>
              <a:buChar char=""/>
              <a:defRPr/>
            </a:pPr>
            <a:r>
              <a:rPr lang="en-US" dirty="0">
                <a:hlinkClick r:id="rId2"/>
              </a:rPr>
              <a:t>http://www.capitol.state.tx.us/tlodocs/83R/billtext/pdf/HB00005F.pdf</a:t>
            </a:r>
            <a:endParaRPr lang="en-US" dirty="0"/>
          </a:p>
          <a:p>
            <a:pPr eaLnBrk="1" fontAlgn="auto" hangingPunct="1">
              <a:buFont typeface="Wingdings 2" charset="2"/>
              <a:buChar char=""/>
              <a:defRPr/>
            </a:pPr>
            <a:endParaRPr lang="en-US" dirty="0"/>
          </a:p>
          <a:p>
            <a:pPr eaLnBrk="1" fontAlgn="auto" hangingPunct="1">
              <a:buFont typeface="Wingdings 2" charset="2"/>
              <a:buChar char=""/>
              <a:defRPr/>
            </a:pPr>
            <a:r>
              <a:rPr lang="en-US" dirty="0"/>
              <a:t>Section 30(a); Sections 33.007(a) and (b), Education Code, are amended to read as follows: </a:t>
            </a:r>
          </a:p>
          <a:p>
            <a:pPr eaLnBrk="1" fontAlgn="auto" hangingPunct="1">
              <a:buFont typeface="Wingdings 2" charset="2"/>
              <a:buChar char=""/>
              <a:defRPr/>
            </a:pPr>
            <a:endParaRPr lang="en-US" dirty="0"/>
          </a:p>
          <a:p>
            <a:pPr marL="0" indent="0" eaLnBrk="1" fontAlgn="auto" hangingPunct="1">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009650" y="228600"/>
            <a:ext cx="7124700" cy="571500"/>
          </a:xfrm>
        </p:spPr>
        <p:txBody>
          <a:bodyPr/>
          <a:lstStyle/>
          <a:p>
            <a:pPr eaLnBrk="1" hangingPunct="1"/>
            <a:r>
              <a:rPr lang="en-US" u="sng" smtClean="0"/>
              <a:t>Ideal Presenters</a:t>
            </a:r>
          </a:p>
        </p:txBody>
      </p:sp>
      <p:sp>
        <p:nvSpPr>
          <p:cNvPr id="3" name="Content Placeholder 2"/>
          <p:cNvSpPr>
            <a:spLocks noGrp="1"/>
          </p:cNvSpPr>
          <p:nvPr>
            <p:ph idx="1"/>
          </p:nvPr>
        </p:nvSpPr>
        <p:spPr>
          <a:xfrm>
            <a:off x="1009650" y="800100"/>
            <a:ext cx="7124700" cy="3771900"/>
          </a:xfrm>
        </p:spPr>
        <p:txBody>
          <a:bodyPr rtlCol="0">
            <a:normAutofit fontScale="92500" lnSpcReduction="10000"/>
          </a:bodyPr>
          <a:lstStyle/>
          <a:p>
            <a:pPr eaLnBrk="1" fontAlgn="auto" hangingPunct="1">
              <a:buFont typeface="Wingdings 2" charset="2"/>
              <a:buChar char=""/>
              <a:defRPr/>
            </a:pPr>
            <a:r>
              <a:rPr lang="en-US" dirty="0"/>
              <a:t>Love kids (elementary) or teens (middle school &amp; high school)</a:t>
            </a:r>
          </a:p>
          <a:p>
            <a:pPr eaLnBrk="1" fontAlgn="auto" hangingPunct="1">
              <a:buFont typeface="Wingdings 2" charset="2"/>
              <a:buChar char=""/>
              <a:defRPr/>
            </a:pPr>
            <a:r>
              <a:rPr lang="en-US" dirty="0"/>
              <a:t>Use visuals (Power Point, Pictures, Displays, Video Clips, </a:t>
            </a:r>
            <a:r>
              <a:rPr lang="en-US" dirty="0" smtClean="0"/>
              <a:t>Concrete Objects, etc</a:t>
            </a:r>
            <a:r>
              <a:rPr lang="en-US" dirty="0"/>
              <a:t>.) or Interactive Activities with students</a:t>
            </a:r>
          </a:p>
          <a:p>
            <a:pPr eaLnBrk="1" fontAlgn="auto" hangingPunct="1">
              <a:buFont typeface="Wingdings 2" charset="2"/>
              <a:buChar char=""/>
              <a:defRPr/>
            </a:pPr>
            <a:r>
              <a:rPr lang="en-US" dirty="0"/>
              <a:t>Are punctual</a:t>
            </a:r>
          </a:p>
          <a:p>
            <a:pPr eaLnBrk="1" fontAlgn="auto" hangingPunct="1">
              <a:buFont typeface="Wingdings 2" charset="2"/>
              <a:buChar char=""/>
              <a:defRPr/>
            </a:pPr>
            <a:r>
              <a:rPr lang="en-US" dirty="0"/>
              <a:t>Respond to your emails in a timely manner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u="sng" smtClean="0"/>
              <a:t>Ideal Presenters</a:t>
            </a:r>
            <a:endParaRPr lang="en-US" smtClean="0"/>
          </a:p>
        </p:txBody>
      </p:sp>
      <p:sp>
        <p:nvSpPr>
          <p:cNvPr id="3" name="Content Placeholder 2"/>
          <p:cNvSpPr>
            <a:spLocks noGrp="1"/>
          </p:cNvSpPr>
          <p:nvPr>
            <p:ph idx="1"/>
          </p:nvPr>
        </p:nvSpPr>
        <p:spPr/>
        <p:txBody>
          <a:bodyPr rtlCol="0">
            <a:normAutofit fontScale="92500"/>
          </a:bodyPr>
          <a:lstStyle/>
          <a:p>
            <a:pPr eaLnBrk="1" fontAlgn="auto" hangingPunct="1">
              <a:buFont typeface="Wingdings 2" charset="2"/>
              <a:buChar char=""/>
              <a:defRPr/>
            </a:pPr>
            <a:r>
              <a:rPr lang="en-US" dirty="0"/>
              <a:t>Are excited about their career and love to share it with others</a:t>
            </a:r>
          </a:p>
          <a:p>
            <a:pPr eaLnBrk="1" fontAlgn="auto" hangingPunct="1">
              <a:buFont typeface="Wingdings 2" charset="2"/>
              <a:buChar char=""/>
              <a:defRPr/>
            </a:pPr>
            <a:r>
              <a:rPr lang="en-US" dirty="0"/>
              <a:t>Bring free stuff from their job (pencils, stickers, etc.) to give to the students. This is an added bonus.</a:t>
            </a:r>
          </a:p>
          <a:p>
            <a:pPr eaLnBrk="1" fontAlgn="auto" hangingPunct="1">
              <a:buFont typeface="Wingdings 2" charset="2"/>
              <a:buChar char=""/>
              <a:defRPr/>
            </a:pPr>
            <a:r>
              <a:rPr lang="en-US" dirty="0"/>
              <a:t>Pictures of ideal Presenters</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1009650" y="285750"/>
            <a:ext cx="7124700" cy="571500"/>
          </a:xfrm>
        </p:spPr>
        <p:txBody>
          <a:bodyPr/>
          <a:lstStyle/>
          <a:p>
            <a:pPr eaLnBrk="1" hangingPunct="1"/>
            <a:r>
              <a:rPr lang="en-US" u="sng" smtClean="0"/>
              <a:t>How Do You Find Presenters?</a:t>
            </a:r>
          </a:p>
        </p:txBody>
      </p:sp>
      <p:sp>
        <p:nvSpPr>
          <p:cNvPr id="3" name="Content Placeholder 2"/>
          <p:cNvSpPr>
            <a:spLocks noGrp="1"/>
          </p:cNvSpPr>
          <p:nvPr>
            <p:ph idx="1"/>
          </p:nvPr>
        </p:nvSpPr>
        <p:spPr>
          <a:xfrm>
            <a:off x="1009650" y="914400"/>
            <a:ext cx="7124700" cy="3771900"/>
          </a:xfrm>
        </p:spPr>
        <p:txBody>
          <a:bodyPr rtlCol="0">
            <a:normAutofit fontScale="92500" lnSpcReduction="10000"/>
          </a:bodyPr>
          <a:lstStyle/>
          <a:p>
            <a:pPr eaLnBrk="1" fontAlgn="auto" hangingPunct="1">
              <a:buFont typeface="Wingdings 2" charset="2"/>
              <a:buChar char=""/>
              <a:defRPr/>
            </a:pPr>
            <a:r>
              <a:rPr lang="en-US" dirty="0"/>
              <a:t>Think about who you do business with (bank, insurance, doctor, dentist, veterinarian, grocery store, electrician, auto mechanic, etc.)</a:t>
            </a:r>
          </a:p>
          <a:p>
            <a:pPr eaLnBrk="1" fontAlgn="auto" hangingPunct="1">
              <a:buFont typeface="Wingdings 2" charset="2"/>
              <a:buChar char=""/>
              <a:defRPr/>
            </a:pPr>
            <a:r>
              <a:rPr lang="en-US" dirty="0"/>
              <a:t>Think about people you know and what their jobs are (church, clubs, social circles, etc).</a:t>
            </a:r>
          </a:p>
          <a:p>
            <a:pPr eaLnBrk="1" fontAlgn="auto" hangingPunct="1">
              <a:buFont typeface="Wingdings 2" charset="2"/>
              <a:buChar char=""/>
              <a:defRPr/>
            </a:pPr>
            <a:r>
              <a:rPr lang="en-US" dirty="0"/>
              <a:t>Ask your faculty for referrals. Teachers’ spouses can be an excellent resource.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009650" y="171450"/>
            <a:ext cx="7124700" cy="628650"/>
          </a:xfrm>
        </p:spPr>
        <p:txBody>
          <a:bodyPr/>
          <a:lstStyle/>
          <a:p>
            <a:pPr eaLnBrk="1" hangingPunct="1"/>
            <a:r>
              <a:rPr lang="en-US" u="sng" smtClean="0"/>
              <a:t>How Do You Find Presenters?</a:t>
            </a:r>
          </a:p>
        </p:txBody>
      </p:sp>
      <p:sp>
        <p:nvSpPr>
          <p:cNvPr id="3" name="Content Placeholder 2"/>
          <p:cNvSpPr>
            <a:spLocks noGrp="1"/>
          </p:cNvSpPr>
          <p:nvPr>
            <p:ph idx="1"/>
          </p:nvPr>
        </p:nvSpPr>
        <p:spPr>
          <a:xfrm>
            <a:off x="1009650" y="685800"/>
            <a:ext cx="7124700" cy="4286250"/>
          </a:xfrm>
        </p:spPr>
        <p:txBody>
          <a:bodyPr rtlCol="0">
            <a:normAutofit fontScale="92500" lnSpcReduction="10000"/>
          </a:bodyPr>
          <a:lstStyle/>
          <a:p>
            <a:pPr eaLnBrk="1" fontAlgn="auto" hangingPunct="1">
              <a:buFont typeface="Wingdings 2" charset="2"/>
              <a:buChar char=""/>
              <a:defRPr/>
            </a:pPr>
            <a:r>
              <a:rPr lang="en-US" dirty="0"/>
              <a:t>Send a letter home with students asking parents to present their careers. Depending on your school, this may or may not be a good idea because you may end up with 5 financial planners or someone who is a poor presenter.  </a:t>
            </a:r>
            <a:r>
              <a:rPr lang="en-US" b="1" dirty="0">
                <a:solidFill>
                  <a:srgbClr val="FF0000"/>
                </a:solidFill>
              </a:rPr>
              <a:t>See handout 2</a:t>
            </a:r>
          </a:p>
          <a:p>
            <a:pPr eaLnBrk="1" fontAlgn="auto" hangingPunct="1">
              <a:buFont typeface="Wingdings 2" charset="2"/>
              <a:buChar char=""/>
              <a:defRPr/>
            </a:pPr>
            <a:r>
              <a:rPr lang="en-US" dirty="0"/>
              <a:t>Generally, for elementary, you don’t want duplicate careers unless it is a very popular career or you have an unusually high number of students.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4"/>
          <p:cNvPicPr>
            <a:picLocks noChangeAspect="1" noChangeArrowheads="1"/>
          </p:cNvPicPr>
          <p:nvPr/>
        </p:nvPicPr>
        <p:blipFill>
          <a:blip r:embed="rId2"/>
          <a:srcRect/>
          <a:stretch>
            <a:fillRect/>
          </a:stretch>
        </p:blipFill>
        <p:spPr bwMode="auto">
          <a:xfrm>
            <a:off x="1676400" y="0"/>
            <a:ext cx="6019800" cy="516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4"/>
          <p:cNvPicPr>
            <a:picLocks noChangeAspect="1" noChangeArrowheads="1"/>
          </p:cNvPicPr>
          <p:nvPr/>
        </p:nvPicPr>
        <p:blipFill>
          <a:blip r:embed="rId2"/>
          <a:srcRect/>
          <a:stretch>
            <a:fillRect/>
          </a:stretch>
        </p:blipFill>
        <p:spPr bwMode="auto">
          <a:xfrm>
            <a:off x="1600200" y="514350"/>
            <a:ext cx="6096000"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1009650" y="114300"/>
            <a:ext cx="7124700" cy="628650"/>
          </a:xfrm>
        </p:spPr>
        <p:txBody>
          <a:bodyPr/>
          <a:lstStyle/>
          <a:p>
            <a:pPr eaLnBrk="1" hangingPunct="1"/>
            <a:r>
              <a:rPr lang="en-US" u="sng" smtClean="0"/>
              <a:t>How Do You Find Presenters?</a:t>
            </a:r>
            <a:endParaRPr lang="en-US" smtClean="0"/>
          </a:p>
        </p:txBody>
      </p:sp>
      <p:sp>
        <p:nvSpPr>
          <p:cNvPr id="3" name="Content Placeholder 2"/>
          <p:cNvSpPr>
            <a:spLocks noGrp="1"/>
          </p:cNvSpPr>
          <p:nvPr>
            <p:ph idx="1"/>
          </p:nvPr>
        </p:nvSpPr>
        <p:spPr>
          <a:xfrm>
            <a:off x="1009650" y="857250"/>
            <a:ext cx="7124700" cy="4152900"/>
          </a:xfrm>
        </p:spPr>
        <p:txBody>
          <a:bodyPr rtlCol="0">
            <a:normAutofit fontScale="85000" lnSpcReduction="10000"/>
          </a:bodyPr>
          <a:lstStyle/>
          <a:p>
            <a:pPr eaLnBrk="1" fontAlgn="auto" hangingPunct="1">
              <a:buFont typeface="Wingdings 2" charset="2"/>
              <a:buChar char=""/>
              <a:defRPr/>
            </a:pPr>
            <a:r>
              <a:rPr lang="en-US" dirty="0"/>
              <a:t>Look through your school district phone book.  There are many professional people who work in the district (graphic artists, high school technical education teachers, human resources, athletic department, therapists such as music, physical, speech, occupational).</a:t>
            </a:r>
          </a:p>
          <a:p>
            <a:pPr eaLnBrk="1" fontAlgn="auto" hangingPunct="1">
              <a:buFont typeface="Wingdings 2" charset="2"/>
              <a:buChar char=""/>
              <a:defRPr/>
            </a:pPr>
            <a:r>
              <a:rPr lang="en-US" dirty="0"/>
              <a:t>Contact college admissions or recruiting departments in your area.</a:t>
            </a:r>
          </a:p>
          <a:p>
            <a:pPr eaLnBrk="1" fontAlgn="auto" hangingPunct="1">
              <a:buFont typeface="Wingdings 2" charset="2"/>
              <a:buChar char=""/>
              <a:defRPr/>
            </a:pPr>
            <a:r>
              <a:rPr lang="en-US" dirty="0"/>
              <a:t>Always keep your eyes/ears open for potential presenters.</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009650" y="285750"/>
            <a:ext cx="7124700" cy="628650"/>
          </a:xfrm>
        </p:spPr>
        <p:txBody>
          <a:bodyPr/>
          <a:lstStyle/>
          <a:p>
            <a:pPr eaLnBrk="1" hangingPunct="1"/>
            <a:r>
              <a:rPr lang="en-US" u="sng" smtClean="0"/>
              <a:t>Contacting Potential Presenters</a:t>
            </a:r>
          </a:p>
        </p:txBody>
      </p:sp>
      <p:sp>
        <p:nvSpPr>
          <p:cNvPr id="3" name="Content Placeholder 2"/>
          <p:cNvSpPr>
            <a:spLocks noGrp="1"/>
          </p:cNvSpPr>
          <p:nvPr>
            <p:ph idx="1"/>
          </p:nvPr>
        </p:nvSpPr>
        <p:spPr>
          <a:xfrm>
            <a:off x="1009650" y="914400"/>
            <a:ext cx="7124700" cy="3886200"/>
          </a:xfrm>
        </p:spPr>
        <p:txBody>
          <a:bodyPr rtlCol="0">
            <a:normAutofit fontScale="85000" lnSpcReduction="20000"/>
          </a:bodyPr>
          <a:lstStyle/>
          <a:p>
            <a:pPr eaLnBrk="1" fontAlgn="auto" hangingPunct="1">
              <a:buFont typeface="Wingdings 2" charset="2"/>
              <a:buChar char=""/>
              <a:defRPr/>
            </a:pPr>
            <a:r>
              <a:rPr lang="en-US" dirty="0"/>
              <a:t>Write your email:  Include basic details such as the date, time, how many times they will be expected to speak, age of students, number of students in each session, etc.  </a:t>
            </a:r>
          </a:p>
          <a:p>
            <a:pPr eaLnBrk="1" fontAlgn="auto" hangingPunct="1">
              <a:buFont typeface="Wingdings 2" charset="2"/>
              <a:buChar char=""/>
              <a:defRPr/>
            </a:pPr>
            <a:r>
              <a:rPr lang="en-US" dirty="0"/>
              <a:t>Send email to referrals you have received and to people you know.</a:t>
            </a:r>
          </a:p>
          <a:p>
            <a:pPr eaLnBrk="1" fontAlgn="auto" hangingPunct="1">
              <a:buFont typeface="Wingdings 2" charset="2"/>
              <a:buChar char=""/>
              <a:defRPr/>
            </a:pPr>
            <a:r>
              <a:rPr lang="en-US" dirty="0"/>
              <a:t>Call potential presenters.  If they are interested, follow up with an email containing the details.  </a:t>
            </a:r>
          </a:p>
          <a:p>
            <a:pPr eaLnBrk="1" fontAlgn="auto" hangingPunct="1">
              <a:buFont typeface="Wingdings 2" charset="2"/>
              <a:buChar char=""/>
              <a:defRPr/>
            </a:pPr>
            <a:r>
              <a:rPr lang="en-US" dirty="0"/>
              <a:t>Keep a color-coded log of your contacts.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endParaRPr lang="en-US" smtClean="0"/>
          </a:p>
        </p:txBody>
      </p:sp>
      <p:pic>
        <p:nvPicPr>
          <p:cNvPr id="119810" name="Content Placeholder 3"/>
          <p:cNvPicPr>
            <a:picLocks noGrp="1"/>
          </p:cNvPicPr>
          <p:nvPr>
            <p:ph idx="1"/>
          </p:nvPr>
        </p:nvPicPr>
        <p:blipFill>
          <a:blip r:embed="rId2"/>
          <a:srcRect t="15981" r="47115" b="2171"/>
          <a:stretch>
            <a:fillRect/>
          </a:stretch>
        </p:blipFill>
        <p:spPr>
          <a:xfrm>
            <a:off x="17463" y="11113"/>
            <a:ext cx="9126537" cy="5132387"/>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1009650" y="228600"/>
            <a:ext cx="7124700" cy="571500"/>
          </a:xfrm>
        </p:spPr>
        <p:txBody>
          <a:bodyPr/>
          <a:lstStyle/>
          <a:p>
            <a:pPr eaLnBrk="1" hangingPunct="1"/>
            <a:r>
              <a:rPr lang="en-US" u="sng" smtClean="0"/>
              <a:t>Emails to Presenters</a:t>
            </a:r>
          </a:p>
        </p:txBody>
      </p:sp>
      <p:sp>
        <p:nvSpPr>
          <p:cNvPr id="3" name="Content Placeholder 2"/>
          <p:cNvSpPr>
            <a:spLocks noGrp="1"/>
          </p:cNvSpPr>
          <p:nvPr>
            <p:ph idx="1"/>
          </p:nvPr>
        </p:nvSpPr>
        <p:spPr>
          <a:xfrm>
            <a:off x="1009650" y="1028700"/>
            <a:ext cx="7124700" cy="3365500"/>
          </a:xfrm>
        </p:spPr>
        <p:txBody>
          <a:bodyPr rtlCol="0">
            <a:normAutofit fontScale="77500" lnSpcReduction="20000"/>
          </a:bodyPr>
          <a:lstStyle/>
          <a:p>
            <a:pPr marL="0" indent="0" eaLnBrk="1" fontAlgn="auto" hangingPunct="1">
              <a:buFont typeface="Wingdings 2" charset="2"/>
              <a:buNone/>
              <a:defRPr/>
            </a:pPr>
            <a:endParaRPr lang="en-US" dirty="0"/>
          </a:p>
          <a:p>
            <a:pPr marL="0" indent="0" eaLnBrk="1" fontAlgn="auto" hangingPunct="1">
              <a:buFont typeface="Wingdings 2" charset="2"/>
              <a:buNone/>
              <a:defRPr/>
            </a:pPr>
            <a:r>
              <a:rPr lang="en-US" dirty="0"/>
              <a:t>Compose an email for:</a:t>
            </a:r>
          </a:p>
          <a:p>
            <a:pPr eaLnBrk="1" fontAlgn="auto" hangingPunct="1">
              <a:buFont typeface="Wingdings 2" charset="2"/>
              <a:buChar char=""/>
              <a:defRPr/>
            </a:pPr>
            <a:r>
              <a:rPr lang="en-US" dirty="0"/>
              <a:t>New Presenters</a:t>
            </a:r>
          </a:p>
          <a:p>
            <a:pPr eaLnBrk="1" fontAlgn="auto" hangingPunct="1">
              <a:buFont typeface="Wingdings 2" charset="2"/>
              <a:buChar char=""/>
              <a:defRPr/>
            </a:pPr>
            <a:r>
              <a:rPr lang="en-US" dirty="0"/>
              <a:t>Returning Presenters</a:t>
            </a:r>
          </a:p>
          <a:p>
            <a:pPr eaLnBrk="1" fontAlgn="auto" hangingPunct="1">
              <a:buFont typeface="Wingdings 2" charset="2"/>
              <a:buChar char=""/>
              <a:defRPr/>
            </a:pPr>
            <a:r>
              <a:rPr lang="en-US" dirty="0"/>
              <a:t>Equipment Requests</a:t>
            </a:r>
          </a:p>
          <a:p>
            <a:pPr eaLnBrk="1" fontAlgn="auto" hangingPunct="1">
              <a:buFont typeface="Wingdings 2" charset="2"/>
              <a:buChar char=""/>
              <a:defRPr/>
            </a:pPr>
            <a:r>
              <a:rPr lang="en-US" dirty="0"/>
              <a:t>Parking Information &amp; Last Minute Reminders</a:t>
            </a:r>
          </a:p>
          <a:p>
            <a:pPr eaLnBrk="1" fontAlgn="auto" hangingPunct="1">
              <a:buFont typeface="Wingdings 2" charset="2"/>
              <a:buChar char=""/>
              <a:defRPr/>
            </a:pPr>
            <a:endParaRPr lang="en-US" dirty="0"/>
          </a:p>
          <a:p>
            <a:pPr marL="0" indent="0" eaLnBrk="1" fontAlgn="auto" hangingPunct="1">
              <a:buFont typeface="Wingdings 2" charset="2"/>
              <a:buNone/>
              <a:defRPr/>
            </a:pPr>
            <a:r>
              <a:rPr lang="en-US" b="1" dirty="0">
                <a:solidFill>
                  <a:srgbClr val="FF0000"/>
                </a:solidFill>
              </a:rPr>
              <a:t>See handouts 3-4 for sample emails</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009650" y="171450"/>
            <a:ext cx="7124700" cy="628650"/>
          </a:xfrm>
        </p:spPr>
        <p:txBody>
          <a:bodyPr/>
          <a:lstStyle/>
          <a:p>
            <a:pPr eaLnBrk="1" hangingPunct="1"/>
            <a:r>
              <a:rPr lang="en-US" u="sng" smtClean="0"/>
              <a:t>House Bill 5</a:t>
            </a:r>
          </a:p>
        </p:txBody>
      </p:sp>
      <p:sp>
        <p:nvSpPr>
          <p:cNvPr id="3" name="Content Placeholder 2"/>
          <p:cNvSpPr>
            <a:spLocks noGrp="1"/>
          </p:cNvSpPr>
          <p:nvPr>
            <p:ph idx="1"/>
          </p:nvPr>
        </p:nvSpPr>
        <p:spPr>
          <a:xfrm>
            <a:off x="1009650" y="742950"/>
            <a:ext cx="7124700" cy="3651250"/>
          </a:xfrm>
        </p:spPr>
        <p:txBody>
          <a:bodyPr rtlCol="0">
            <a:normAutofit fontScale="92500" lnSpcReduction="20000"/>
          </a:bodyPr>
          <a:lstStyle/>
          <a:p>
            <a:pPr eaLnBrk="1" fontAlgn="auto" hangingPunct="1">
              <a:buFont typeface="Wingdings 2" charset="2"/>
              <a:buChar char=""/>
              <a:defRPr/>
            </a:pPr>
            <a:r>
              <a:rPr lang="en-US" dirty="0"/>
              <a:t>(a) Each </a:t>
            </a:r>
            <a:r>
              <a:rPr lang="en-US" u="sng" dirty="0"/>
              <a:t>school</a:t>
            </a:r>
            <a:r>
              <a:rPr lang="en-US" dirty="0"/>
              <a:t> counselor at an elementary, middle, or junior high school, including an open-enrollment charter school offering those grades, shall advise students and their parents or guardians regarding the importance of postsecondary education, coursework designed to prepare students for postsecondary education, and financial aid availability and requirements.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4"/>
          <p:cNvPicPr>
            <a:picLocks noChangeAspect="1" noChangeArrowheads="1"/>
          </p:cNvPicPr>
          <p:nvPr/>
        </p:nvPicPr>
        <p:blipFill>
          <a:blip r:embed="rId2"/>
          <a:srcRect/>
          <a:stretch>
            <a:fillRect/>
          </a:stretch>
        </p:blipFill>
        <p:spPr bwMode="auto">
          <a:xfrm>
            <a:off x="1219200" y="309563"/>
            <a:ext cx="6781800" cy="442436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p:cNvPicPr>
            <a:picLocks noChangeAspect="1" noChangeArrowheads="1"/>
          </p:cNvPicPr>
          <p:nvPr/>
        </p:nvPicPr>
        <p:blipFill>
          <a:blip r:embed="rId2"/>
          <a:srcRect/>
          <a:stretch>
            <a:fillRect/>
          </a:stretch>
        </p:blipFill>
        <p:spPr bwMode="auto">
          <a:xfrm>
            <a:off x="1295400" y="514350"/>
            <a:ext cx="6705600" cy="351313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p:cNvPicPr>
            <a:picLocks noChangeAspect="1" noChangeArrowheads="1"/>
          </p:cNvPicPr>
          <p:nvPr/>
        </p:nvPicPr>
        <p:blipFill>
          <a:blip r:embed="rId2"/>
          <a:srcRect/>
          <a:stretch>
            <a:fillRect/>
          </a:stretch>
        </p:blipFill>
        <p:spPr bwMode="auto">
          <a:xfrm>
            <a:off x="1295400" y="233363"/>
            <a:ext cx="6705600" cy="46545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p:cNvPicPr>
            <a:picLocks noChangeAspect="1" noChangeArrowheads="1"/>
          </p:cNvPicPr>
          <p:nvPr/>
        </p:nvPicPr>
        <p:blipFill>
          <a:blip r:embed="rId2"/>
          <a:srcRect/>
          <a:stretch>
            <a:fillRect/>
          </a:stretch>
        </p:blipFill>
        <p:spPr bwMode="auto">
          <a:xfrm>
            <a:off x="1371600" y="361950"/>
            <a:ext cx="6629400" cy="32289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1009650" y="228600"/>
            <a:ext cx="7448550" cy="514350"/>
          </a:xfrm>
        </p:spPr>
        <p:txBody>
          <a:bodyPr/>
          <a:lstStyle/>
          <a:p>
            <a:pPr eaLnBrk="1" hangingPunct="1"/>
            <a:r>
              <a:rPr lang="en-US" u="sng" smtClean="0"/>
              <a:t>Timeline for Contacting Presenters</a:t>
            </a:r>
          </a:p>
        </p:txBody>
      </p:sp>
      <p:sp>
        <p:nvSpPr>
          <p:cNvPr id="3" name="Content Placeholder 2"/>
          <p:cNvSpPr>
            <a:spLocks noGrp="1"/>
          </p:cNvSpPr>
          <p:nvPr>
            <p:ph idx="1"/>
          </p:nvPr>
        </p:nvSpPr>
        <p:spPr>
          <a:xfrm>
            <a:off x="1009650" y="857250"/>
            <a:ext cx="7124700" cy="4000500"/>
          </a:xfrm>
        </p:spPr>
        <p:txBody>
          <a:bodyPr rtlCol="0">
            <a:normAutofit fontScale="92500" lnSpcReduction="10000"/>
          </a:bodyPr>
          <a:lstStyle/>
          <a:p>
            <a:pPr marL="0" indent="0" eaLnBrk="1" fontAlgn="auto" hangingPunct="1">
              <a:buFont typeface="Wingdings 2" charset="2"/>
              <a:buNone/>
              <a:defRPr/>
            </a:pPr>
            <a:r>
              <a:rPr lang="en-US" sz="2400" b="1" dirty="0"/>
              <a:t>Suggest 3 Emails at Strategic Intervals:</a:t>
            </a:r>
          </a:p>
          <a:p>
            <a:pPr marL="914400" lvl="1" indent="-457200" eaLnBrk="1" fontAlgn="auto" hangingPunct="1">
              <a:buFont typeface="+mj-lt"/>
              <a:buAutoNum type="arabicPeriod"/>
              <a:defRPr/>
            </a:pPr>
            <a:r>
              <a:rPr lang="en-US" dirty="0"/>
              <a:t>Ideally, 3 months prior to the event, make your first contact with presenters, giving them the basic schedule and what is expected of them.  Include questions to address during presentation. </a:t>
            </a:r>
            <a:r>
              <a:rPr lang="en-US" b="1" dirty="0">
                <a:solidFill>
                  <a:srgbClr val="FF0000"/>
                </a:solidFill>
              </a:rPr>
              <a:t>See handout 5</a:t>
            </a:r>
          </a:p>
          <a:p>
            <a:pPr marL="457200" lvl="1" indent="0" eaLnBrk="1" fontAlgn="auto" hangingPunct="1">
              <a:buFont typeface="Wingdings 2" charset="2"/>
              <a:buNone/>
              <a:defRPr/>
            </a:pPr>
            <a:r>
              <a:rPr lang="en-US" dirty="0">
                <a:solidFill>
                  <a:schemeClr val="bg2">
                    <a:lumMod val="50000"/>
                  </a:schemeClr>
                </a:solidFill>
              </a:rPr>
              <a:t>2. </a:t>
            </a:r>
            <a:r>
              <a:rPr lang="en-US" dirty="0"/>
              <a:t>One month prior – email your  	          	confirmed presenters asking/verifying 	equipment needs so that you can plan 	room assignments.  </a:t>
            </a:r>
            <a:r>
              <a:rPr lang="en-US" b="1" dirty="0">
                <a:solidFill>
                  <a:srgbClr val="FF0000"/>
                </a:solidFill>
              </a:rPr>
              <a:t>See handout 6</a:t>
            </a:r>
          </a:p>
          <a:p>
            <a:pPr lvl="1"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5"/>
          <p:cNvPicPr>
            <a:picLocks noChangeAspect="1" noChangeArrowheads="1"/>
          </p:cNvPicPr>
          <p:nvPr/>
        </p:nvPicPr>
        <p:blipFill>
          <a:blip r:embed="rId2"/>
          <a:srcRect/>
          <a:stretch>
            <a:fillRect/>
          </a:stretch>
        </p:blipFill>
        <p:spPr bwMode="auto">
          <a:xfrm>
            <a:off x="1371600" y="314325"/>
            <a:ext cx="6553200" cy="37052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4"/>
          <p:cNvPicPr>
            <a:picLocks noChangeAspect="1" noChangeArrowheads="1"/>
          </p:cNvPicPr>
          <p:nvPr/>
        </p:nvPicPr>
        <p:blipFill>
          <a:blip r:embed="rId2"/>
          <a:srcRect/>
          <a:stretch>
            <a:fillRect/>
          </a:stretch>
        </p:blipFill>
        <p:spPr bwMode="auto">
          <a:xfrm>
            <a:off x="1371600" y="561975"/>
            <a:ext cx="6553200" cy="337026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3"/>
          <p:cNvPicPr>
            <a:picLocks noChangeAspect="1" noChangeArrowheads="1"/>
          </p:cNvPicPr>
          <p:nvPr/>
        </p:nvPicPr>
        <p:blipFill>
          <a:blip r:embed="rId2"/>
          <a:srcRect/>
          <a:stretch>
            <a:fillRect/>
          </a:stretch>
        </p:blipFill>
        <p:spPr bwMode="auto">
          <a:xfrm>
            <a:off x="1295400" y="57150"/>
            <a:ext cx="6705600" cy="49053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3"/>
          <p:cNvPicPr>
            <a:picLocks noChangeAspect="1" noChangeArrowheads="1"/>
          </p:cNvPicPr>
          <p:nvPr/>
        </p:nvPicPr>
        <p:blipFill>
          <a:blip r:embed="rId2"/>
          <a:srcRect/>
          <a:stretch>
            <a:fillRect/>
          </a:stretch>
        </p:blipFill>
        <p:spPr bwMode="auto">
          <a:xfrm>
            <a:off x="1295400" y="360363"/>
            <a:ext cx="6705600" cy="381158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pPr eaLnBrk="1" hangingPunct="1"/>
            <a:endParaRPr lang="en-US" smtClean="0"/>
          </a:p>
        </p:txBody>
      </p:sp>
      <p:pic>
        <p:nvPicPr>
          <p:cNvPr id="131074" name="Content Placeholder 3"/>
          <p:cNvPicPr>
            <a:picLocks noGrp="1"/>
          </p:cNvPicPr>
          <p:nvPr>
            <p:ph idx="1"/>
          </p:nvPr>
        </p:nvPicPr>
        <p:blipFill>
          <a:blip r:embed="rId2"/>
          <a:srcRect l="963" t="21674" r="64069" b="19771"/>
          <a:stretch>
            <a:fillRect/>
          </a:stretch>
        </p:blipFill>
        <p:spPr>
          <a:xfrm>
            <a:off x="990600" y="171450"/>
            <a:ext cx="7467600" cy="48577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u="sng" smtClean="0"/>
              <a:t>ASCA Mindsets &amp; Behaviors for Student Success</a:t>
            </a:r>
          </a:p>
        </p:txBody>
      </p:sp>
      <p:sp>
        <p:nvSpPr>
          <p:cNvPr id="3" name="Content Placeholder 2"/>
          <p:cNvSpPr>
            <a:spLocks noGrp="1"/>
          </p:cNvSpPr>
          <p:nvPr>
            <p:ph idx="1"/>
          </p:nvPr>
        </p:nvSpPr>
        <p:spPr/>
        <p:txBody>
          <a:bodyPr rtlCol="0">
            <a:normAutofit fontScale="92500" lnSpcReduction="20000"/>
          </a:bodyPr>
          <a:lstStyle/>
          <a:p>
            <a:pPr eaLnBrk="1" fontAlgn="auto" hangingPunct="1">
              <a:buFont typeface="Wingdings 2" charset="2"/>
              <a:buChar char=""/>
              <a:defRPr/>
            </a:pPr>
            <a:endParaRPr lang="en-US" dirty="0"/>
          </a:p>
          <a:p>
            <a:pPr eaLnBrk="1" fontAlgn="auto" hangingPunct="1">
              <a:buFont typeface="Wingdings 2" charset="2"/>
              <a:buChar char=""/>
              <a:defRPr/>
            </a:pPr>
            <a:r>
              <a:rPr lang="en-US" dirty="0"/>
              <a:t>K-12 College and Career Readiness for Every Student</a:t>
            </a:r>
          </a:p>
          <a:p>
            <a:pPr marL="0" indent="0" eaLnBrk="1" fontAlgn="auto" hangingPunct="1">
              <a:buFont typeface="Wingdings 2" charset="2"/>
              <a:buNone/>
              <a:defRPr/>
            </a:pPr>
            <a:endParaRPr lang="en-US" dirty="0"/>
          </a:p>
          <a:p>
            <a:pPr eaLnBrk="1" fontAlgn="auto" hangingPunct="1">
              <a:buFont typeface="Wingdings 2" charset="2"/>
              <a:buChar char=""/>
              <a:defRPr/>
            </a:pPr>
            <a:r>
              <a:rPr lang="en-US" dirty="0">
                <a:hlinkClick r:id="rId2"/>
              </a:rPr>
              <a:t>https://www.schoolcounselor.org/asca/media/asca/home/MindsetsBehaviors.pdf</a:t>
            </a:r>
            <a:endParaRPr lang="en-US" dirty="0"/>
          </a:p>
          <a:p>
            <a:pPr marL="0" indent="0" eaLnBrk="1" fontAlgn="auto" hangingPunct="1">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1009650" y="285750"/>
            <a:ext cx="7296150" cy="742950"/>
          </a:xfrm>
        </p:spPr>
        <p:txBody>
          <a:bodyPr/>
          <a:lstStyle/>
          <a:p>
            <a:pPr eaLnBrk="1" hangingPunct="1"/>
            <a:r>
              <a:rPr lang="en-US" u="sng" smtClean="0"/>
              <a:t>Timeline for Contacting Presenters</a:t>
            </a:r>
            <a:endParaRPr lang="en-US" smtClean="0"/>
          </a:p>
        </p:txBody>
      </p:sp>
      <p:sp>
        <p:nvSpPr>
          <p:cNvPr id="3" name="Content Placeholder 2"/>
          <p:cNvSpPr>
            <a:spLocks noGrp="1"/>
          </p:cNvSpPr>
          <p:nvPr>
            <p:ph idx="1"/>
          </p:nvPr>
        </p:nvSpPr>
        <p:spPr/>
        <p:txBody>
          <a:bodyPr rtlCol="0"/>
          <a:lstStyle/>
          <a:p>
            <a:pPr marL="342900" lvl="1" indent="-342900" eaLnBrk="1" fontAlgn="auto" hangingPunct="1">
              <a:buFont typeface="Wingdings 2" charset="2"/>
              <a:buChar char=""/>
              <a:defRPr/>
            </a:pPr>
            <a:r>
              <a:rPr lang="en-US" sz="2800" dirty="0"/>
              <a:t>3 Days prior to the event – send out parking information with a map and directions on where to park &amp; ask for </a:t>
            </a:r>
            <a:r>
              <a:rPr lang="en-US" sz="2800" dirty="0" smtClean="0"/>
              <a:t>a cell </a:t>
            </a:r>
            <a:r>
              <a:rPr lang="en-US" sz="2800" dirty="0"/>
              <a:t>phone contact. </a:t>
            </a:r>
          </a:p>
          <a:p>
            <a:pPr marL="0" lvl="1" indent="0" eaLnBrk="1" fontAlgn="auto" hangingPunct="1">
              <a:buFont typeface="Wingdings 2" charset="2"/>
              <a:buNone/>
              <a:defRPr/>
            </a:pPr>
            <a:r>
              <a:rPr lang="en-US" sz="2800" b="1" dirty="0">
                <a:solidFill>
                  <a:srgbClr val="FF0000"/>
                </a:solidFill>
              </a:rPr>
              <a:t>   See handout 7</a:t>
            </a:r>
            <a:endParaRPr lang="en-US" sz="2800" dirty="0"/>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p:cNvPicPr>
            <a:picLocks noChangeAspect="1" noChangeArrowheads="1"/>
          </p:cNvPicPr>
          <p:nvPr/>
        </p:nvPicPr>
        <p:blipFill>
          <a:blip r:embed="rId2"/>
          <a:srcRect/>
          <a:stretch>
            <a:fillRect/>
          </a:stretch>
        </p:blipFill>
        <p:spPr bwMode="auto">
          <a:xfrm>
            <a:off x="1219200" y="206375"/>
            <a:ext cx="6858000" cy="42703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4"/>
          <p:cNvPicPr>
            <a:picLocks noChangeAspect="1" noChangeArrowheads="1"/>
          </p:cNvPicPr>
          <p:nvPr/>
        </p:nvPicPr>
        <p:blipFill>
          <a:blip r:embed="rId2"/>
          <a:srcRect/>
          <a:stretch>
            <a:fillRect/>
          </a:stretch>
        </p:blipFill>
        <p:spPr bwMode="auto">
          <a:xfrm>
            <a:off x="1295400" y="133350"/>
            <a:ext cx="6781800" cy="469106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pPr eaLnBrk="1" hangingPunct="1"/>
            <a:endParaRPr lang="en-US" smtClean="0"/>
          </a:p>
        </p:txBody>
      </p:sp>
      <p:pic>
        <p:nvPicPr>
          <p:cNvPr id="135170" name="Content Placeholder 3"/>
          <p:cNvPicPr>
            <a:picLocks noGrp="1" noChangeAspect="1"/>
          </p:cNvPicPr>
          <p:nvPr>
            <p:ph idx="1"/>
          </p:nvPr>
        </p:nvPicPr>
        <p:blipFill>
          <a:blip r:embed="rId2"/>
          <a:srcRect/>
          <a:stretch>
            <a:fillRect/>
          </a:stretch>
        </p:blipFill>
        <p:spPr>
          <a:xfrm>
            <a:off x="3175" y="-122238"/>
            <a:ext cx="9123363" cy="5287963"/>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1009650" y="285750"/>
            <a:ext cx="7448550" cy="685800"/>
          </a:xfrm>
        </p:spPr>
        <p:txBody>
          <a:bodyPr/>
          <a:lstStyle/>
          <a:p>
            <a:pPr eaLnBrk="1" hangingPunct="1"/>
            <a:r>
              <a:rPr lang="en-US" u="sng" smtClean="0"/>
              <a:t>Timeline for Contacting Presenters</a:t>
            </a:r>
          </a:p>
        </p:txBody>
      </p:sp>
      <p:sp>
        <p:nvSpPr>
          <p:cNvPr id="3" name="Content Placeholder 2"/>
          <p:cNvSpPr>
            <a:spLocks noGrp="1"/>
          </p:cNvSpPr>
          <p:nvPr>
            <p:ph idx="1"/>
          </p:nvPr>
        </p:nvSpPr>
        <p:spPr>
          <a:xfrm>
            <a:off x="1009650" y="1028700"/>
            <a:ext cx="7124700" cy="3829050"/>
          </a:xfrm>
        </p:spPr>
        <p:txBody>
          <a:bodyPr rtlCol="0">
            <a:normAutofit fontScale="25000" lnSpcReduction="20000"/>
          </a:bodyPr>
          <a:lstStyle/>
          <a:p>
            <a:pPr marL="0" indent="0" eaLnBrk="1" fontAlgn="auto" hangingPunct="1">
              <a:buFont typeface="Wingdings 2" charset="2"/>
              <a:buNone/>
              <a:defRPr/>
            </a:pPr>
            <a:endParaRPr lang="en-US" sz="9600" dirty="0"/>
          </a:p>
          <a:p>
            <a:pPr eaLnBrk="1" fontAlgn="auto" hangingPunct="1">
              <a:buFont typeface="Wingdings 2" charset="2"/>
              <a:buChar char=""/>
              <a:defRPr/>
            </a:pPr>
            <a:r>
              <a:rPr lang="en-US" sz="9600" dirty="0"/>
              <a:t>Sending emails at these intervals eliminates </a:t>
            </a:r>
            <a:r>
              <a:rPr lang="en-US" sz="9600" dirty="0" smtClean="0"/>
              <a:t>potential no-show </a:t>
            </a:r>
            <a:r>
              <a:rPr lang="en-US" sz="9600" dirty="0"/>
              <a:t>presenters by keeping the event in the forefront of their minds.  </a:t>
            </a:r>
          </a:p>
          <a:p>
            <a:pPr eaLnBrk="1" fontAlgn="auto" hangingPunct="1">
              <a:buFont typeface="Wingdings 2" charset="2"/>
              <a:buChar char=""/>
              <a:defRPr/>
            </a:pPr>
            <a:r>
              <a:rPr lang="en-US" sz="9600" dirty="0"/>
              <a:t>It also gives you time to make other arrangements or adjustments to your day if your email has jogged their memory that they can no longer come.  </a:t>
            </a:r>
          </a:p>
          <a:p>
            <a:pPr lvl="1" eaLnBrk="1" fontAlgn="auto" hangingPunct="1">
              <a:buFont typeface="Wingdings 2" charset="2"/>
              <a:buChar char=""/>
              <a:defRPr/>
            </a:pPr>
            <a:endParaRPr lang="en-US" dirty="0"/>
          </a:p>
          <a:p>
            <a:pPr eaLnBrk="1" fontAlgn="auto" hangingPunct="1">
              <a:buFont typeface="Wingdings 2" charset="2"/>
              <a:buChar char=""/>
              <a:defRPr/>
            </a:pPr>
            <a:endParaRPr lang="en-US" dirty="0"/>
          </a:p>
          <a:p>
            <a:pPr marL="0" indent="0" eaLnBrk="1" fontAlgn="auto" hangingPunct="1">
              <a:buFont typeface="Wingdings 2" charset="2"/>
              <a:buNone/>
              <a:defRPr/>
            </a:pPr>
            <a:endParaRPr lang="en-US" dirty="0"/>
          </a:p>
          <a:p>
            <a:pPr lvl="1"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1009650" y="342900"/>
            <a:ext cx="7124700" cy="628650"/>
          </a:xfrm>
        </p:spPr>
        <p:txBody>
          <a:bodyPr/>
          <a:lstStyle/>
          <a:p>
            <a:pPr eaLnBrk="1" hangingPunct="1"/>
            <a:r>
              <a:rPr lang="en-US" u="sng" smtClean="0"/>
              <a:t>Equipment Needs</a:t>
            </a:r>
          </a:p>
        </p:txBody>
      </p:sp>
      <p:sp>
        <p:nvSpPr>
          <p:cNvPr id="3" name="Content Placeholder 2"/>
          <p:cNvSpPr>
            <a:spLocks noGrp="1"/>
          </p:cNvSpPr>
          <p:nvPr>
            <p:ph idx="1"/>
          </p:nvPr>
        </p:nvSpPr>
        <p:spPr>
          <a:xfrm>
            <a:off x="1009650" y="1028700"/>
            <a:ext cx="7124700" cy="3365500"/>
          </a:xfrm>
        </p:spPr>
        <p:txBody>
          <a:bodyPr rtlCol="0">
            <a:normAutofit fontScale="85000" lnSpcReduction="10000"/>
          </a:bodyPr>
          <a:lstStyle/>
          <a:p>
            <a:pPr eaLnBrk="1" fontAlgn="auto" hangingPunct="1">
              <a:buFont typeface="Wingdings 2" charset="2"/>
              <a:buChar char=""/>
              <a:defRPr/>
            </a:pPr>
            <a:r>
              <a:rPr lang="en-US" dirty="0"/>
              <a:t>Check with each teacher whose room you might use to see what equipment is working.  </a:t>
            </a:r>
          </a:p>
          <a:p>
            <a:pPr eaLnBrk="1" fontAlgn="auto" hangingPunct="1">
              <a:buFont typeface="Wingdings 2" charset="2"/>
              <a:buChar char=""/>
              <a:defRPr/>
            </a:pPr>
            <a:r>
              <a:rPr lang="en-US" dirty="0"/>
              <a:t>Include on the checklist:</a:t>
            </a:r>
          </a:p>
          <a:p>
            <a:pPr lvl="1" eaLnBrk="1" fontAlgn="auto" hangingPunct="1">
              <a:buFont typeface="Wingdings 2" charset="2"/>
              <a:buChar char=""/>
              <a:defRPr/>
            </a:pPr>
            <a:r>
              <a:rPr lang="en-US" dirty="0"/>
              <a:t>Projector with working bulb</a:t>
            </a:r>
          </a:p>
          <a:p>
            <a:pPr lvl="1" eaLnBrk="1" fontAlgn="auto" hangingPunct="1">
              <a:buFont typeface="Wingdings 2" charset="2"/>
              <a:buChar char=""/>
              <a:defRPr/>
            </a:pPr>
            <a:r>
              <a:rPr lang="en-US" dirty="0"/>
              <a:t>Computer with Internet is hooked to projector </a:t>
            </a:r>
          </a:p>
          <a:p>
            <a:pPr lvl="1" eaLnBrk="1" fontAlgn="auto" hangingPunct="1">
              <a:buFont typeface="Wingdings 2" charset="2"/>
              <a:buChar char=""/>
              <a:defRPr/>
            </a:pPr>
            <a:r>
              <a:rPr lang="en-US" dirty="0"/>
              <a:t>ELMO</a:t>
            </a:r>
          </a:p>
          <a:p>
            <a:pPr lvl="1" eaLnBrk="1" fontAlgn="auto" hangingPunct="1">
              <a:buFont typeface="Wingdings 2" charset="2"/>
              <a:buChar char=""/>
              <a:defRPr/>
            </a:pPr>
            <a:r>
              <a:rPr lang="en-US" dirty="0"/>
              <a:t>Ability to play a DVD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1009650" y="285750"/>
            <a:ext cx="7124700" cy="571500"/>
          </a:xfrm>
        </p:spPr>
        <p:txBody>
          <a:bodyPr/>
          <a:lstStyle/>
          <a:p>
            <a:pPr eaLnBrk="1" hangingPunct="1"/>
            <a:r>
              <a:rPr lang="en-US" u="sng" smtClean="0"/>
              <a:t>Equipment Needs</a:t>
            </a:r>
          </a:p>
        </p:txBody>
      </p:sp>
      <p:sp>
        <p:nvSpPr>
          <p:cNvPr id="3" name="Content Placeholder 2"/>
          <p:cNvSpPr>
            <a:spLocks noGrp="1"/>
          </p:cNvSpPr>
          <p:nvPr>
            <p:ph idx="1"/>
          </p:nvPr>
        </p:nvSpPr>
        <p:spPr>
          <a:xfrm>
            <a:off x="1009650" y="914400"/>
            <a:ext cx="7124700" cy="3479800"/>
          </a:xfrm>
        </p:spPr>
        <p:txBody>
          <a:bodyPr rtlCol="0">
            <a:normAutofit lnSpcReduction="10000"/>
          </a:bodyPr>
          <a:lstStyle/>
          <a:p>
            <a:pPr eaLnBrk="1" fontAlgn="auto" hangingPunct="1">
              <a:buFont typeface="Wingdings 2" charset="2"/>
              <a:buChar char=""/>
              <a:defRPr/>
            </a:pPr>
            <a:r>
              <a:rPr lang="en-US" dirty="0"/>
              <a:t>You should check with the teachers at least 6 weeks prior to the event so that if there are equipment problems, there is time to get them fixed.  </a:t>
            </a:r>
          </a:p>
          <a:p>
            <a:pPr eaLnBrk="1" fontAlgn="auto" hangingPunct="1">
              <a:buFont typeface="Wingdings 2" charset="2"/>
              <a:buChar char=""/>
              <a:defRPr/>
            </a:pPr>
            <a:r>
              <a:rPr lang="en-US" dirty="0"/>
              <a:t>Remind teachers to let you know if they have any equipment issues after the checklist is filled out.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pPr eaLnBrk="1" hangingPunct="1"/>
            <a:endParaRPr lang="en-US" smtClean="0"/>
          </a:p>
        </p:txBody>
      </p:sp>
      <p:pic>
        <p:nvPicPr>
          <p:cNvPr id="139266" name="Picture 1"/>
          <p:cNvPicPr>
            <a:picLocks noGrp="1" noChangeAspect="1" noChangeArrowheads="1"/>
          </p:cNvPicPr>
          <p:nvPr>
            <p:ph idx="1"/>
          </p:nvPr>
        </p:nvPicPr>
        <p:blipFill>
          <a:blip r:embed="rId2"/>
          <a:srcRect/>
          <a:stretch>
            <a:fillRect/>
          </a:stretch>
        </p:blipFill>
        <p:spPr>
          <a:xfrm>
            <a:off x="2392363" y="0"/>
            <a:ext cx="4138612" cy="508635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US" u="sng" smtClean="0"/>
              <a:t>Career Synopsis</a:t>
            </a:r>
          </a:p>
        </p:txBody>
      </p:sp>
      <p:sp>
        <p:nvSpPr>
          <p:cNvPr id="140290" name="Content Placeholder 2"/>
          <p:cNvSpPr>
            <a:spLocks noGrp="1"/>
          </p:cNvSpPr>
          <p:nvPr>
            <p:ph idx="1"/>
          </p:nvPr>
        </p:nvSpPr>
        <p:spPr/>
        <p:txBody>
          <a:bodyPr/>
          <a:lstStyle/>
          <a:p>
            <a:pPr eaLnBrk="1" hangingPunct="1"/>
            <a:r>
              <a:rPr lang="en-US" smtClean="0"/>
              <a:t>Once you have your presenters committed, write a student-friendly description of each career.  </a:t>
            </a:r>
          </a:p>
          <a:p>
            <a:pPr eaLnBrk="1" hangingPunct="1"/>
            <a:r>
              <a:rPr lang="en-US" smtClean="0"/>
              <a:t>This can be used by the students when they make their choices.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pPr eaLnBrk="1" hangingPunct="1"/>
            <a:endParaRPr lang="en-US" smtClean="0"/>
          </a:p>
        </p:txBody>
      </p:sp>
      <p:graphicFrame>
        <p:nvGraphicFramePr>
          <p:cNvPr id="4" name="Content Placeholder 3"/>
          <p:cNvGraphicFramePr>
            <a:graphicFrameLocks noGrp="1"/>
          </p:cNvGraphicFramePr>
          <p:nvPr>
            <p:ph idx="1"/>
          </p:nvPr>
        </p:nvGraphicFramePr>
        <p:xfrm>
          <a:off x="228600" y="228600"/>
          <a:ext cx="8763000" cy="4743450"/>
        </p:xfrm>
        <a:graphic>
          <a:graphicData uri="http://schemas.openxmlformats.org/drawingml/2006/table">
            <a:tbl>
              <a:tblPr firstRow="1" firstCol="1" lastRow="1" lastCol="1" bandRow="1" bandCol="1"/>
              <a:tblGrid>
                <a:gridCol w="584200">
                  <a:extLst>
                    <a:ext uri="{9D8B030D-6E8A-4147-A177-3AD203B41FA5}"/>
                  </a:extLst>
                </a:gridCol>
                <a:gridCol w="1752600">
                  <a:extLst>
                    <a:ext uri="{9D8B030D-6E8A-4147-A177-3AD203B41FA5}"/>
                  </a:extLst>
                </a:gridCol>
                <a:gridCol w="4746625">
                  <a:extLst>
                    <a:ext uri="{9D8B030D-6E8A-4147-A177-3AD203B41FA5}"/>
                  </a:extLst>
                </a:gridCol>
                <a:gridCol w="1679575">
                  <a:extLst>
                    <a:ext uri="{9D8B030D-6E8A-4147-A177-3AD203B41FA5}"/>
                  </a:extLst>
                </a:gridCol>
              </a:tblGrid>
              <a:tr h="539880">
                <a:tc>
                  <a:txBody>
                    <a:bodyPr/>
                    <a:lstStyle/>
                    <a:p>
                      <a:pPr marL="0" marR="0" algn="ctr">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lgn="ctr">
                        <a:spcBef>
                          <a:spcPts val="0"/>
                        </a:spcBef>
                        <a:spcAft>
                          <a:spcPts val="0"/>
                        </a:spcAft>
                      </a:pPr>
                      <a:r>
                        <a:rPr lang="en-US" sz="800" dirty="0">
                          <a:effectLst/>
                          <a:latin typeface="Times New Roman"/>
                          <a:ea typeface="Times New Roman"/>
                        </a:rPr>
                        <a:t>1</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spcBef>
                          <a:spcPts val="0"/>
                        </a:spcBef>
                        <a:spcAft>
                          <a:spcPts val="0"/>
                        </a:spcAft>
                      </a:pPr>
                      <a:r>
                        <a:rPr lang="en-US" sz="800" dirty="0">
                          <a:effectLst/>
                          <a:latin typeface="Times New Roman"/>
                          <a:ea typeface="Times New Roman"/>
                        </a:rPr>
                        <a:t>Accounting (Houston Community College)</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There are many types of accountants and every company needs accountants.  One thing they all have in common is they love math and numbers and are very organized.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Ms. Fenton</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39880">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2</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spcBef>
                          <a:spcPts val="0"/>
                        </a:spcBef>
                        <a:spcAft>
                          <a:spcPts val="0"/>
                        </a:spcAft>
                      </a:pPr>
                      <a:r>
                        <a:rPr lang="en-US" sz="800">
                          <a:effectLst/>
                          <a:latin typeface="Times New Roman"/>
                          <a:ea typeface="Times New Roman"/>
                        </a:rPr>
                        <a:t>Auto Mechanic</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Do you love cars?  Do you like taking things apart and putting them back together again?  A good mechanic will always have a job as long as people keep driving cars!</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Mr. Johnson</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19841">
                <a:tc>
                  <a:txBody>
                    <a:bodyPr/>
                    <a:lstStyle/>
                    <a:p>
                      <a:pPr marL="0" marR="0" algn="ctr">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lgn="ctr">
                        <a:spcBef>
                          <a:spcPts val="0"/>
                        </a:spcBef>
                        <a:spcAft>
                          <a:spcPts val="0"/>
                        </a:spcAft>
                      </a:pPr>
                      <a:r>
                        <a:rPr lang="en-US" sz="800" dirty="0">
                          <a:effectLst/>
                          <a:latin typeface="Times New Roman"/>
                          <a:ea typeface="Times New Roman"/>
                        </a:rPr>
                        <a:t>3</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spcBef>
                          <a:spcPts val="0"/>
                        </a:spcBef>
                        <a:spcAft>
                          <a:spcPts val="0"/>
                        </a:spcAft>
                      </a:pPr>
                      <a:r>
                        <a:rPr lang="en-US" sz="800" dirty="0">
                          <a:effectLst/>
                          <a:latin typeface="Times New Roman"/>
                          <a:ea typeface="Times New Roman"/>
                        </a:rPr>
                        <a:t>Chemist</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Science can be very exciting!  Come and learn how mixing chemicals, doing experiments, and knowing about DNA can help in many different jobs – from solving crimes to finding cures for diseases.</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Ms. Russ</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39880">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4</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spcBef>
                          <a:spcPts val="0"/>
                        </a:spcBef>
                        <a:spcAft>
                          <a:spcPts val="0"/>
                        </a:spcAft>
                      </a:pPr>
                      <a:r>
                        <a:rPr lang="en-US" sz="800" dirty="0">
                          <a:effectLst/>
                          <a:latin typeface="Times New Roman"/>
                          <a:ea typeface="Times New Roman"/>
                        </a:rPr>
                        <a:t>Chiropractor</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Chiropractors help relieve back, shoulder, and neck pain by using their hands to adjust joints of the body so that patients can move without pain.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Dr. Stacy Anderson</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19841">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5</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spcBef>
                          <a:spcPts val="0"/>
                        </a:spcBef>
                        <a:spcAft>
                          <a:spcPts val="0"/>
                        </a:spcAft>
                      </a:pPr>
                      <a:r>
                        <a:rPr lang="en-US" sz="800">
                          <a:effectLst/>
                          <a:latin typeface="Times New Roman"/>
                          <a:ea typeface="Times New Roman"/>
                        </a:rPr>
                        <a:t>Church Worker/Pastor</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Do you enjoy working with people and sharing your beliefs with them in a church setting or visiting people in the hospital or their homes?  This career involves working with people of all ages.  Men &amp; women both enjoy this career.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Mr. &amp; Mrs. Tucker</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24406">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6</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spcBef>
                          <a:spcPts val="0"/>
                        </a:spcBef>
                        <a:spcAft>
                          <a:spcPts val="0"/>
                        </a:spcAft>
                      </a:pPr>
                      <a:r>
                        <a:rPr lang="en-US" sz="800">
                          <a:effectLst/>
                          <a:latin typeface="Times New Roman"/>
                          <a:ea typeface="Times New Roman"/>
                        </a:rPr>
                        <a:t>Cowboy/Rodeo</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Do you like animals, competition, and traveling? If so, you might enjoy a career as a cowboy/cowgirl or traveling with the rodeo.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Mr. Hendrickson</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19841">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7</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spcBef>
                          <a:spcPts val="0"/>
                        </a:spcBef>
                        <a:spcAft>
                          <a:spcPts val="0"/>
                        </a:spcAft>
                      </a:pPr>
                      <a:r>
                        <a:rPr lang="en-US" sz="800">
                          <a:effectLst/>
                          <a:latin typeface="Times New Roman"/>
                          <a:ea typeface="Times New Roman"/>
                        </a:rPr>
                        <a:t>Crime Scene Investigator (CSI)</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If you like mysteries, this might be a career you would be interested in.  CSIs investigate crime scenes by processing physical &amp; trace evidence, taking photographs and finger prints, matching firearms to crimes and hopefully catching the bad guys.</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Mr. Storm</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39880">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8</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Eye Bank Laboratory (Community Project Coordinator)</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Being able to help people have good eyesight after an accident or medical problem can be very rewarding.  Learn how science can help people have a better life.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Ms. </a:t>
                      </a:r>
                      <a:r>
                        <a:rPr lang="en-US" sz="800" dirty="0" err="1">
                          <a:effectLst/>
                          <a:latin typeface="Times New Roman"/>
                          <a:ea typeface="Times New Roman"/>
                        </a:rPr>
                        <a:t>Pupperton</a:t>
                      </a:r>
                      <a:endParaRPr lang="en-US" sz="9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009650" y="114300"/>
            <a:ext cx="7124700" cy="800100"/>
          </a:xfrm>
        </p:spPr>
        <p:txBody>
          <a:bodyPr/>
          <a:lstStyle/>
          <a:p>
            <a:pPr eaLnBrk="1" hangingPunct="1"/>
            <a:r>
              <a:rPr lang="en-US" sz="2800" u="sng" smtClean="0"/>
              <a:t>ASCA Mindsets &amp; Behaviors for Student Success</a:t>
            </a:r>
            <a:endParaRPr lang="en-US" sz="2800" smtClean="0"/>
          </a:p>
        </p:txBody>
      </p:sp>
      <p:sp>
        <p:nvSpPr>
          <p:cNvPr id="3" name="Content Placeholder 2"/>
          <p:cNvSpPr>
            <a:spLocks noGrp="1"/>
          </p:cNvSpPr>
          <p:nvPr>
            <p:ph idx="1"/>
          </p:nvPr>
        </p:nvSpPr>
        <p:spPr>
          <a:xfrm>
            <a:off x="1009650" y="914400"/>
            <a:ext cx="7124700" cy="4114800"/>
          </a:xfrm>
        </p:spPr>
        <p:txBody>
          <a:bodyPr rtlCol="0">
            <a:normAutofit fontScale="62500" lnSpcReduction="20000"/>
          </a:bodyPr>
          <a:lstStyle/>
          <a:p>
            <a:pPr marL="0" indent="0" eaLnBrk="1" fontAlgn="auto" hangingPunct="1">
              <a:buFont typeface="Wingdings 2" charset="2"/>
              <a:buNone/>
              <a:defRPr/>
            </a:pPr>
            <a:r>
              <a:rPr lang="en-US" dirty="0"/>
              <a:t>Organized by:</a:t>
            </a:r>
          </a:p>
          <a:p>
            <a:pPr eaLnBrk="1" fontAlgn="auto" hangingPunct="1">
              <a:buFont typeface="Wingdings 2" charset="2"/>
              <a:buChar char=""/>
              <a:defRPr/>
            </a:pPr>
            <a:r>
              <a:rPr lang="en-US" dirty="0"/>
              <a:t>Domains</a:t>
            </a:r>
          </a:p>
          <a:p>
            <a:pPr lvl="1" eaLnBrk="1" fontAlgn="auto" hangingPunct="1">
              <a:buFont typeface="Wingdings 2" charset="2"/>
              <a:buChar char=""/>
              <a:defRPr/>
            </a:pPr>
            <a:r>
              <a:rPr lang="en-US" dirty="0"/>
              <a:t>Academic Development</a:t>
            </a:r>
          </a:p>
          <a:p>
            <a:pPr lvl="1" eaLnBrk="1" fontAlgn="auto" hangingPunct="1">
              <a:buFont typeface="Wingdings 2" charset="2"/>
              <a:buChar char=""/>
              <a:defRPr/>
            </a:pPr>
            <a:r>
              <a:rPr lang="en-US" b="1" u="sng" dirty="0"/>
              <a:t>Career Development</a:t>
            </a:r>
          </a:p>
          <a:p>
            <a:pPr lvl="1" eaLnBrk="1" fontAlgn="auto" hangingPunct="1">
              <a:buFont typeface="Wingdings 2" charset="2"/>
              <a:buChar char=""/>
              <a:defRPr/>
            </a:pPr>
            <a:r>
              <a:rPr lang="en-US" dirty="0"/>
              <a:t>Social/Emotional </a:t>
            </a:r>
            <a:r>
              <a:rPr lang="en-US" dirty="0" smtClean="0"/>
              <a:t>Development</a:t>
            </a:r>
          </a:p>
          <a:p>
            <a:pPr eaLnBrk="1" fontAlgn="auto" hangingPunct="1">
              <a:buFont typeface="Wingdings 2" charset="2"/>
              <a:buChar char=""/>
              <a:defRPr/>
            </a:pPr>
            <a:r>
              <a:rPr lang="en-US" dirty="0" smtClean="0"/>
              <a:t>Standards (Mindset Standards &amp; Behavior Standards)</a:t>
            </a:r>
            <a:endParaRPr lang="en-US" dirty="0"/>
          </a:p>
          <a:p>
            <a:pPr lvl="1" eaLnBrk="1" fontAlgn="auto" hangingPunct="1">
              <a:buFont typeface="Wingdings 2" charset="2"/>
              <a:buChar char=""/>
              <a:defRPr/>
            </a:pPr>
            <a:r>
              <a:rPr lang="en-US" dirty="0"/>
              <a:t>Six </a:t>
            </a:r>
            <a:r>
              <a:rPr lang="en-US" dirty="0" smtClean="0"/>
              <a:t>Mindset Standards</a:t>
            </a:r>
            <a:endParaRPr lang="en-US" dirty="0"/>
          </a:p>
          <a:p>
            <a:pPr lvl="2" eaLnBrk="1" fontAlgn="auto" hangingPunct="1">
              <a:buFont typeface="Wingdings 2" charset="2"/>
              <a:buChar char=""/>
              <a:defRPr/>
            </a:pPr>
            <a:r>
              <a:rPr lang="en-US" dirty="0" smtClean="0"/>
              <a:t>M 4  </a:t>
            </a:r>
            <a:r>
              <a:rPr lang="en-US" dirty="0"/>
              <a:t>Understanding that post-secondary </a:t>
            </a:r>
            <a:br>
              <a:rPr lang="en-US" dirty="0"/>
            </a:br>
            <a:r>
              <a:rPr lang="en-US" dirty="0"/>
              <a:t>      </a:t>
            </a:r>
            <a:r>
              <a:rPr lang="en-US" dirty="0" smtClean="0"/>
              <a:t> education </a:t>
            </a:r>
            <a:r>
              <a:rPr lang="en-US" dirty="0"/>
              <a:t>&amp; life-long learning are</a:t>
            </a:r>
            <a:br>
              <a:rPr lang="en-US" dirty="0"/>
            </a:br>
            <a:r>
              <a:rPr lang="en-US" dirty="0"/>
              <a:t>      </a:t>
            </a:r>
            <a:r>
              <a:rPr lang="en-US" dirty="0" smtClean="0"/>
              <a:t> necessary </a:t>
            </a:r>
            <a:r>
              <a:rPr lang="en-US" dirty="0"/>
              <a:t>for long-term career</a:t>
            </a:r>
            <a:br>
              <a:rPr lang="en-US" dirty="0"/>
            </a:br>
            <a:r>
              <a:rPr lang="en-US" dirty="0"/>
              <a:t>      </a:t>
            </a:r>
            <a:r>
              <a:rPr lang="en-US" dirty="0" smtClean="0"/>
              <a:t> success</a:t>
            </a:r>
            <a:r>
              <a:rPr lang="en-US" dirty="0"/>
              <a:t>.</a:t>
            </a:r>
          </a:p>
          <a:p>
            <a:pPr lvl="2" eaLnBrk="1" fontAlgn="auto" hangingPunct="1">
              <a:buFont typeface="Wingdings 2" charset="2"/>
              <a:buChar char=""/>
              <a:defRPr/>
            </a:pPr>
            <a:r>
              <a:rPr lang="en-US" dirty="0" smtClean="0"/>
              <a:t>M 6  </a:t>
            </a:r>
            <a:r>
              <a:rPr lang="en-US" dirty="0"/>
              <a:t>Positive attitude towards work and </a:t>
            </a:r>
            <a:br>
              <a:rPr lang="en-US" dirty="0"/>
            </a:br>
            <a:r>
              <a:rPr lang="en-US" dirty="0"/>
              <a:t>     </a:t>
            </a:r>
            <a:r>
              <a:rPr lang="en-US" dirty="0" smtClean="0"/>
              <a:t>  </a:t>
            </a:r>
            <a:r>
              <a:rPr lang="en-US" dirty="0"/>
              <a:t>learning.</a:t>
            </a:r>
          </a:p>
          <a:p>
            <a:pPr eaLnBrk="1" fontAlgn="auto" hangingPunct="1">
              <a:buFont typeface="Wingdings 2" charset="2"/>
              <a:buChar char=""/>
              <a:defRPr/>
            </a:pPr>
            <a:r>
              <a:rPr lang="en-US" dirty="0"/>
              <a:t>Grade Level Competencies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a:xfrm>
            <a:off x="1009650" y="342900"/>
            <a:ext cx="7124700" cy="514350"/>
          </a:xfrm>
        </p:spPr>
        <p:txBody>
          <a:bodyPr/>
          <a:lstStyle/>
          <a:p>
            <a:pPr eaLnBrk="1" hangingPunct="1"/>
            <a:r>
              <a:rPr lang="en-US" u="sng" smtClean="0"/>
              <a:t>Hospitality Room</a:t>
            </a:r>
          </a:p>
        </p:txBody>
      </p:sp>
      <p:sp>
        <p:nvSpPr>
          <p:cNvPr id="3" name="Content Placeholder 2"/>
          <p:cNvSpPr>
            <a:spLocks noGrp="1"/>
          </p:cNvSpPr>
          <p:nvPr>
            <p:ph idx="1"/>
          </p:nvPr>
        </p:nvSpPr>
        <p:spPr>
          <a:xfrm>
            <a:off x="1009650" y="1085850"/>
            <a:ext cx="7124700" cy="3308350"/>
          </a:xfrm>
        </p:spPr>
        <p:txBody>
          <a:bodyPr rtlCol="0">
            <a:normAutofit fontScale="77500" lnSpcReduction="20000"/>
          </a:bodyPr>
          <a:lstStyle/>
          <a:p>
            <a:pPr eaLnBrk="1" fontAlgn="auto" hangingPunct="1">
              <a:buFont typeface="Wingdings 2" charset="2"/>
              <a:buChar char=""/>
              <a:defRPr/>
            </a:pPr>
            <a:r>
              <a:rPr lang="en-US" dirty="0"/>
              <a:t>A Hospitality Room is a nice way to show appreciation to presenters.</a:t>
            </a:r>
          </a:p>
          <a:p>
            <a:pPr eaLnBrk="1" fontAlgn="auto" hangingPunct="1">
              <a:buFont typeface="Wingdings 2" charset="2"/>
              <a:buChar char=""/>
              <a:defRPr/>
            </a:pPr>
            <a:r>
              <a:rPr lang="en-US" dirty="0"/>
              <a:t>Helps alleviate coordinator’s stress.</a:t>
            </a:r>
          </a:p>
          <a:p>
            <a:pPr eaLnBrk="1" fontAlgn="auto" hangingPunct="1">
              <a:buFont typeface="Wingdings 2" charset="2"/>
              <a:buChar char=""/>
              <a:defRPr/>
            </a:pPr>
            <a:r>
              <a:rPr lang="en-US" dirty="0"/>
              <a:t>Presenters are more likely to be on time for career day when the hospitality room is opened prior to the first session as opposed to after sessions are over.</a:t>
            </a:r>
          </a:p>
          <a:p>
            <a:pPr eaLnBrk="1" fontAlgn="auto" hangingPunct="1">
              <a:buFont typeface="Wingdings 2" charset="2"/>
              <a:buChar char=""/>
              <a:defRPr/>
            </a:pPr>
            <a:r>
              <a:rPr lang="en-US" dirty="0"/>
              <a:t>Presenters don’t feel that their time is being wasted by being early.  They also enjoy meeting and talking with other presenters.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1009650" y="342900"/>
            <a:ext cx="7124700" cy="571500"/>
          </a:xfrm>
        </p:spPr>
        <p:txBody>
          <a:bodyPr/>
          <a:lstStyle/>
          <a:p>
            <a:pPr eaLnBrk="1" hangingPunct="1"/>
            <a:r>
              <a:rPr lang="en-US" u="sng" smtClean="0"/>
              <a:t>Hospitality Room</a:t>
            </a:r>
            <a:endParaRPr lang="en-US" smtClean="0"/>
          </a:p>
        </p:txBody>
      </p:sp>
      <p:sp>
        <p:nvSpPr>
          <p:cNvPr id="3" name="Content Placeholder 2"/>
          <p:cNvSpPr>
            <a:spLocks noGrp="1"/>
          </p:cNvSpPr>
          <p:nvPr>
            <p:ph idx="1"/>
          </p:nvPr>
        </p:nvSpPr>
        <p:spPr/>
        <p:txBody>
          <a:bodyPr rtlCol="0"/>
          <a:lstStyle/>
          <a:p>
            <a:pPr eaLnBrk="1" fontAlgn="auto" hangingPunct="1">
              <a:buFont typeface="Wingdings 2" charset="2"/>
              <a:buChar char=""/>
              <a:defRPr/>
            </a:pPr>
            <a:r>
              <a:rPr lang="en-US" dirty="0"/>
              <a:t>Choose one of your larger rooms.</a:t>
            </a:r>
          </a:p>
          <a:p>
            <a:pPr eaLnBrk="1" fontAlgn="auto" hangingPunct="1">
              <a:buFont typeface="Wingdings 2" charset="2"/>
              <a:buChar char=""/>
              <a:defRPr/>
            </a:pPr>
            <a:r>
              <a:rPr lang="en-US" dirty="0"/>
              <a:t>Decorate</a:t>
            </a:r>
          </a:p>
          <a:p>
            <a:pPr eaLnBrk="1" fontAlgn="auto" hangingPunct="1">
              <a:buFont typeface="Wingdings 2" charset="2"/>
              <a:buChar char=""/>
              <a:defRPr/>
            </a:pPr>
            <a:r>
              <a:rPr lang="en-US" dirty="0"/>
              <a:t>Have student council or other school clubs make thank you signs or banners to post in the room.</a:t>
            </a:r>
          </a:p>
          <a:p>
            <a:pPr marL="0" indent="0" eaLnBrk="1" fontAlgn="auto" hangingPunct="1">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1009650" y="506413"/>
            <a:ext cx="7124700" cy="522287"/>
          </a:xfrm>
        </p:spPr>
        <p:txBody>
          <a:bodyPr/>
          <a:lstStyle/>
          <a:p>
            <a:pPr eaLnBrk="1" hangingPunct="1"/>
            <a:r>
              <a:rPr lang="en-US" u="sng" smtClean="0"/>
              <a:t>Hospitality Room</a:t>
            </a:r>
          </a:p>
        </p:txBody>
      </p:sp>
      <p:sp>
        <p:nvSpPr>
          <p:cNvPr id="3" name="Content Placeholder 2"/>
          <p:cNvSpPr>
            <a:spLocks noGrp="1"/>
          </p:cNvSpPr>
          <p:nvPr>
            <p:ph idx="1"/>
          </p:nvPr>
        </p:nvSpPr>
        <p:spPr>
          <a:xfrm>
            <a:off x="1009650" y="1085850"/>
            <a:ext cx="7124700" cy="3695700"/>
          </a:xfrm>
        </p:spPr>
        <p:txBody>
          <a:bodyPr rtlCol="0">
            <a:normAutofit fontScale="85000" lnSpcReduction="20000"/>
          </a:bodyPr>
          <a:lstStyle/>
          <a:p>
            <a:pPr eaLnBrk="1" fontAlgn="auto" hangingPunct="1">
              <a:buFont typeface="Wingdings 2" charset="2"/>
              <a:buChar char=""/>
              <a:defRPr/>
            </a:pPr>
            <a:r>
              <a:rPr lang="en-US" dirty="0"/>
              <a:t>Decide on menu (fruit, yogurt, sweet rolls, kolaches, breakfast tacos, coffee, tea, hot chocolate, juice,water, etc.)</a:t>
            </a:r>
          </a:p>
          <a:p>
            <a:pPr eaLnBrk="1" fontAlgn="auto" hangingPunct="1">
              <a:buFont typeface="Wingdings 2" charset="2"/>
              <a:buChar char=""/>
              <a:defRPr/>
            </a:pPr>
            <a:r>
              <a:rPr lang="en-US" dirty="0"/>
              <a:t>Paper goods</a:t>
            </a:r>
          </a:p>
          <a:p>
            <a:pPr eaLnBrk="1" fontAlgn="auto" hangingPunct="1">
              <a:buFont typeface="Wingdings 2" charset="2"/>
              <a:buChar char=""/>
              <a:defRPr/>
            </a:pPr>
            <a:r>
              <a:rPr lang="en-US" dirty="0"/>
              <a:t>Staff member to be the host/hostess for the room</a:t>
            </a:r>
          </a:p>
          <a:p>
            <a:pPr eaLnBrk="1" fontAlgn="auto" hangingPunct="1">
              <a:buFont typeface="Wingdings 2" charset="2"/>
              <a:buChar char=""/>
              <a:defRPr/>
            </a:pPr>
            <a:r>
              <a:rPr lang="en-US" dirty="0"/>
              <a:t>Leave Hospitality Room open the entire time, if possible so presenters can grab a water or snack between sessions or on their way home, if desired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1009650" y="285750"/>
            <a:ext cx="7124700" cy="628650"/>
          </a:xfrm>
        </p:spPr>
        <p:txBody>
          <a:bodyPr/>
          <a:lstStyle/>
          <a:p>
            <a:pPr eaLnBrk="1" hangingPunct="1"/>
            <a:r>
              <a:rPr lang="en-US" u="sng" smtClean="0"/>
              <a:t>One Week Prior to Career Day</a:t>
            </a:r>
          </a:p>
        </p:txBody>
      </p:sp>
      <p:sp>
        <p:nvSpPr>
          <p:cNvPr id="3" name="Content Placeholder 2"/>
          <p:cNvSpPr>
            <a:spLocks noGrp="1"/>
          </p:cNvSpPr>
          <p:nvPr>
            <p:ph idx="1"/>
          </p:nvPr>
        </p:nvSpPr>
        <p:spPr>
          <a:xfrm>
            <a:off x="1009650" y="971550"/>
            <a:ext cx="7124700" cy="3829050"/>
          </a:xfrm>
        </p:spPr>
        <p:txBody>
          <a:bodyPr rtlCol="0">
            <a:normAutofit fontScale="92500" lnSpcReduction="10000"/>
          </a:bodyPr>
          <a:lstStyle/>
          <a:p>
            <a:pPr eaLnBrk="1" fontAlgn="auto" hangingPunct="1">
              <a:buFont typeface="Wingdings 2" charset="2"/>
              <a:buChar char=""/>
              <a:defRPr/>
            </a:pPr>
            <a:r>
              <a:rPr lang="en-US" dirty="0"/>
              <a:t>Send logistics email to staff  </a:t>
            </a:r>
          </a:p>
          <a:p>
            <a:pPr marL="0" indent="0" eaLnBrk="1" fontAlgn="auto" hangingPunct="1">
              <a:buFont typeface="Wingdings 2" charset="2"/>
              <a:buNone/>
              <a:defRPr/>
            </a:pPr>
            <a:r>
              <a:rPr lang="en-US" b="1" dirty="0">
                <a:solidFill>
                  <a:srgbClr val="FF0000"/>
                </a:solidFill>
              </a:rPr>
              <a:t>    See Handout 8</a:t>
            </a:r>
            <a:endParaRPr lang="en-US" dirty="0"/>
          </a:p>
          <a:p>
            <a:pPr eaLnBrk="1" fontAlgn="auto" hangingPunct="1">
              <a:buFont typeface="Wingdings 2" charset="2"/>
              <a:buChar char=""/>
              <a:defRPr/>
            </a:pPr>
            <a:r>
              <a:rPr lang="en-US" dirty="0"/>
              <a:t>Figure out </a:t>
            </a:r>
            <a:r>
              <a:rPr lang="en-US" u="sng" dirty="0">
                <a:solidFill>
                  <a:srgbClr val="FF0000"/>
                </a:solidFill>
              </a:rPr>
              <a:t>where </a:t>
            </a:r>
            <a:r>
              <a:rPr lang="en-US" dirty="0"/>
              <a:t>you need help on Career Day (monitoring stations, check-in, etc.) and </a:t>
            </a:r>
            <a:r>
              <a:rPr lang="en-US" u="sng" dirty="0">
                <a:solidFill>
                  <a:srgbClr val="FF0000"/>
                </a:solidFill>
              </a:rPr>
              <a:t>who</a:t>
            </a:r>
            <a:r>
              <a:rPr lang="en-US" dirty="0"/>
              <a:t> will help (ESL teachers, Paraprofessionals, A.P., Principal, Math/Reading Specialists, Reading Recovery Teacher, Librarian, </a:t>
            </a:r>
            <a:r>
              <a:rPr lang="en-US" u="sng" dirty="0"/>
              <a:t>Tech Specialists</a:t>
            </a:r>
            <a:r>
              <a:rPr lang="en-US" dirty="0"/>
              <a:t>, etc.)</a:t>
            </a:r>
          </a:p>
          <a:p>
            <a:pPr marL="0" indent="0" eaLnBrk="1" fontAlgn="auto" hangingPunct="1">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4"/>
          <p:cNvPicPr>
            <a:picLocks noChangeAspect="1" noChangeArrowheads="1"/>
          </p:cNvPicPr>
          <p:nvPr/>
        </p:nvPicPr>
        <p:blipFill>
          <a:blip r:embed="rId2"/>
          <a:srcRect/>
          <a:stretch>
            <a:fillRect/>
          </a:stretch>
        </p:blipFill>
        <p:spPr bwMode="auto">
          <a:xfrm>
            <a:off x="1371600" y="209550"/>
            <a:ext cx="6629400" cy="449738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3"/>
          <p:cNvPicPr>
            <a:picLocks noChangeAspect="1" noChangeArrowheads="1"/>
          </p:cNvPicPr>
          <p:nvPr/>
        </p:nvPicPr>
        <p:blipFill>
          <a:blip r:embed="rId2"/>
          <a:srcRect/>
          <a:stretch>
            <a:fillRect/>
          </a:stretch>
        </p:blipFill>
        <p:spPr bwMode="auto">
          <a:xfrm>
            <a:off x="1371600" y="242888"/>
            <a:ext cx="6705600" cy="4081462"/>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5"/>
          <p:cNvPicPr>
            <a:picLocks noChangeAspect="1" noChangeArrowheads="1"/>
          </p:cNvPicPr>
          <p:nvPr/>
        </p:nvPicPr>
        <p:blipFill>
          <a:blip r:embed="rId2"/>
          <a:srcRect/>
          <a:stretch>
            <a:fillRect/>
          </a:stretch>
        </p:blipFill>
        <p:spPr bwMode="auto">
          <a:xfrm>
            <a:off x="1443038" y="319088"/>
            <a:ext cx="6710362" cy="386715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p:cNvPicPr>
            <a:picLocks noChangeAspect="1" noChangeArrowheads="1"/>
          </p:cNvPicPr>
          <p:nvPr/>
        </p:nvPicPr>
        <p:blipFill>
          <a:blip r:embed="rId2"/>
          <a:srcRect/>
          <a:stretch>
            <a:fillRect/>
          </a:stretch>
        </p:blipFill>
        <p:spPr bwMode="auto">
          <a:xfrm>
            <a:off x="1519238" y="133350"/>
            <a:ext cx="6710362" cy="48799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p:cNvPicPr>
            <a:picLocks noChangeAspect="1" noChangeArrowheads="1"/>
          </p:cNvPicPr>
          <p:nvPr/>
        </p:nvPicPr>
        <p:blipFill>
          <a:blip r:embed="rId2"/>
          <a:srcRect/>
          <a:stretch>
            <a:fillRect/>
          </a:stretch>
        </p:blipFill>
        <p:spPr bwMode="auto">
          <a:xfrm>
            <a:off x="1519238" y="306388"/>
            <a:ext cx="6710362" cy="439896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1009650" y="171450"/>
            <a:ext cx="7124700" cy="685800"/>
          </a:xfrm>
        </p:spPr>
        <p:txBody>
          <a:bodyPr/>
          <a:lstStyle/>
          <a:p>
            <a:pPr eaLnBrk="1" hangingPunct="1"/>
            <a:r>
              <a:rPr lang="en-US" u="sng" smtClean="0"/>
              <a:t>One Week Prior to Career Day</a:t>
            </a:r>
            <a:br>
              <a:rPr lang="en-US" u="sng" smtClean="0"/>
            </a:br>
            <a:endParaRPr lang="en-US" smtClean="0"/>
          </a:p>
        </p:txBody>
      </p:sp>
      <p:sp>
        <p:nvSpPr>
          <p:cNvPr id="3" name="Content Placeholder 2"/>
          <p:cNvSpPr>
            <a:spLocks noGrp="1"/>
          </p:cNvSpPr>
          <p:nvPr>
            <p:ph idx="1"/>
          </p:nvPr>
        </p:nvSpPr>
        <p:spPr>
          <a:xfrm>
            <a:off x="1009650" y="971550"/>
            <a:ext cx="7124700" cy="3829050"/>
          </a:xfrm>
        </p:spPr>
        <p:txBody>
          <a:bodyPr rtlCol="0">
            <a:normAutofit fontScale="85000" lnSpcReduction="20000"/>
          </a:bodyPr>
          <a:lstStyle/>
          <a:p>
            <a:pPr marL="0" indent="0" eaLnBrk="1" fontAlgn="auto" hangingPunct="1">
              <a:buFont typeface="Wingdings 2" charset="2"/>
              <a:buNone/>
              <a:defRPr/>
            </a:pPr>
            <a:r>
              <a:rPr lang="en-US" sz="3500" dirty="0"/>
              <a:t>Helpers:</a:t>
            </a:r>
          </a:p>
          <a:p>
            <a:pPr eaLnBrk="1" fontAlgn="auto" hangingPunct="1">
              <a:buFont typeface="Wingdings 2" charset="2"/>
              <a:buChar char=""/>
              <a:defRPr/>
            </a:pPr>
            <a:r>
              <a:rPr lang="en-US" dirty="0"/>
              <a:t>Place them at strategic places in the hallways during transitions to monitor students and help them find rooms, if needed.  </a:t>
            </a:r>
          </a:p>
          <a:p>
            <a:pPr eaLnBrk="1" fontAlgn="auto" hangingPunct="1">
              <a:buFont typeface="Wingdings 2" charset="2"/>
              <a:buChar char=""/>
              <a:defRPr/>
            </a:pPr>
            <a:r>
              <a:rPr lang="en-US" dirty="0"/>
              <a:t>Cover common rooms where there are no classroom teachers</a:t>
            </a:r>
          </a:p>
          <a:p>
            <a:pPr eaLnBrk="1" fontAlgn="auto" hangingPunct="1">
              <a:buFont typeface="Wingdings 2" charset="2"/>
              <a:buChar char=""/>
              <a:defRPr/>
            </a:pPr>
            <a:r>
              <a:rPr lang="en-US" dirty="0"/>
              <a:t>Tech support – highly recommended</a:t>
            </a:r>
          </a:p>
          <a:p>
            <a:pPr eaLnBrk="1" fontAlgn="auto" hangingPunct="1">
              <a:buFont typeface="Wingdings 2" charset="2"/>
              <a:buChar char=""/>
              <a:defRPr/>
            </a:pPr>
            <a:r>
              <a:rPr lang="en-US" dirty="0" smtClean="0"/>
              <a:t>Staff member - on-call </a:t>
            </a:r>
            <a:r>
              <a:rPr lang="en-US" dirty="0"/>
              <a:t>for any other assistance that is needed.</a:t>
            </a:r>
          </a:p>
          <a:p>
            <a:pPr marL="0" indent="0" eaLnBrk="1" fontAlgn="auto" hangingPunct="1">
              <a:buFont typeface="Wingdings 2" charset="2"/>
              <a:buNone/>
              <a:defRPr/>
            </a:pPr>
            <a:endParaRPr lang="en-US" dirty="0"/>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009650" y="361950"/>
            <a:ext cx="7124700" cy="914400"/>
          </a:xfrm>
        </p:spPr>
        <p:txBody>
          <a:bodyPr/>
          <a:lstStyle/>
          <a:p>
            <a:pPr eaLnBrk="1" hangingPunct="1"/>
            <a:r>
              <a:rPr lang="en-US" smtClean="0"/>
              <a:t>ASCA Ethical Standards for School Counselors</a:t>
            </a:r>
          </a:p>
        </p:txBody>
      </p:sp>
      <p:sp>
        <p:nvSpPr>
          <p:cNvPr id="3" name="Content Placeholder 2"/>
          <p:cNvSpPr>
            <a:spLocks noGrp="1"/>
          </p:cNvSpPr>
          <p:nvPr>
            <p:ph idx="1"/>
          </p:nvPr>
        </p:nvSpPr>
        <p:spPr>
          <a:xfrm>
            <a:off x="1009650" y="1428750"/>
            <a:ext cx="7124700" cy="3581400"/>
          </a:xfrm>
        </p:spPr>
        <p:txBody>
          <a:bodyPr rtlCol="0"/>
          <a:lstStyle/>
          <a:p>
            <a:pPr marL="0" indent="0" eaLnBrk="1" fontAlgn="auto" hangingPunct="1">
              <a:buFont typeface="Wingdings 2" charset="2"/>
              <a:buNone/>
              <a:defRPr/>
            </a:pPr>
            <a:r>
              <a:rPr lang="en-US" dirty="0" smtClean="0"/>
              <a:t>New Verbiage Added in 2016 Revision</a:t>
            </a:r>
          </a:p>
          <a:p>
            <a:pPr eaLnBrk="1" fontAlgn="auto" hangingPunct="1">
              <a:buFont typeface="Wingdings 2" charset="2"/>
              <a:buChar char=""/>
              <a:defRPr/>
            </a:pPr>
            <a:r>
              <a:rPr lang="en-US" dirty="0" smtClean="0"/>
              <a:t>A.4 </a:t>
            </a:r>
            <a:r>
              <a:rPr lang="en-US" dirty="0"/>
              <a:t>– Academic, Career &amp; Social/Emotional </a:t>
            </a:r>
            <a:r>
              <a:rPr lang="en-US" dirty="0" smtClean="0"/>
              <a:t>Plans</a:t>
            </a:r>
          </a:p>
          <a:p>
            <a:pPr lvl="1" eaLnBrk="1" fontAlgn="auto" hangingPunct="1">
              <a:buFont typeface="Wingdings 2" charset="2"/>
              <a:buChar char=""/>
              <a:defRPr/>
            </a:pPr>
            <a:r>
              <a:rPr lang="en-US" dirty="0" smtClean="0"/>
              <a:t>A.4.a (new) – </a:t>
            </a:r>
            <a:r>
              <a:rPr lang="en-US" b="1" dirty="0" smtClean="0"/>
              <a:t>“Collaborate with administration, teachers, staff and decision makers to create a culture of postsecondary readiness.”</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endParaRPr lang="en-US" smtClean="0"/>
          </a:p>
        </p:txBody>
      </p:sp>
      <p:pic>
        <p:nvPicPr>
          <p:cNvPr id="156674" name="Content Placeholder 3"/>
          <p:cNvPicPr>
            <a:picLocks noGrp="1"/>
          </p:cNvPicPr>
          <p:nvPr>
            <p:ph idx="1"/>
          </p:nvPr>
        </p:nvPicPr>
        <p:blipFill>
          <a:blip r:embed="rId2"/>
          <a:srcRect l="8983" t="27757" r="59363" b="35361"/>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pPr eaLnBrk="1" hangingPunct="1"/>
            <a:r>
              <a:rPr lang="en-US" smtClean="0"/>
              <a:t>Handouts for Staff Organization</a:t>
            </a:r>
          </a:p>
        </p:txBody>
      </p:sp>
      <p:sp>
        <p:nvSpPr>
          <p:cNvPr id="157698" name="Content Placeholder 2"/>
          <p:cNvSpPr>
            <a:spLocks noGrp="1"/>
          </p:cNvSpPr>
          <p:nvPr>
            <p:ph idx="1"/>
          </p:nvPr>
        </p:nvSpPr>
        <p:spPr/>
        <p:txBody>
          <a:bodyPr/>
          <a:lstStyle/>
          <a:p>
            <a:pPr eaLnBrk="1" hangingPunct="1"/>
            <a:r>
              <a:rPr lang="en-US" b="1" smtClean="0">
                <a:solidFill>
                  <a:srgbClr val="FF0000"/>
                </a:solidFill>
              </a:rPr>
              <a:t>Handout 9</a:t>
            </a:r>
            <a:r>
              <a:rPr lang="en-US" smtClean="0"/>
              <a:t> – Career Day Assistance</a:t>
            </a:r>
          </a:p>
          <a:p>
            <a:pPr eaLnBrk="1" hangingPunct="1"/>
            <a:r>
              <a:rPr lang="en-US" b="1" smtClean="0">
                <a:solidFill>
                  <a:srgbClr val="FF0000"/>
                </a:solidFill>
              </a:rPr>
              <a:t>Handout 10 </a:t>
            </a:r>
            <a:r>
              <a:rPr lang="en-US" smtClean="0"/>
              <a:t>– Monitor Stations</a:t>
            </a:r>
          </a:p>
          <a:p>
            <a:pPr eaLnBrk="1" hangingPunct="1"/>
            <a:r>
              <a:rPr lang="en-US" b="1" smtClean="0">
                <a:solidFill>
                  <a:srgbClr val="FF0000"/>
                </a:solidFill>
              </a:rPr>
              <a:t>Handout 11 </a:t>
            </a:r>
            <a:r>
              <a:rPr lang="en-US" smtClean="0"/>
              <a:t>– Outclass Coverage</a:t>
            </a:r>
          </a:p>
          <a:p>
            <a:pPr eaLnBrk="1" hangingPunct="1"/>
            <a:r>
              <a:rPr lang="en-US" b="1" smtClean="0">
                <a:solidFill>
                  <a:srgbClr val="FF0000"/>
                </a:solidFill>
              </a:rPr>
              <a:t>Handout 12 </a:t>
            </a:r>
            <a:r>
              <a:rPr lang="en-US" smtClean="0"/>
              <a:t>– Room Assignments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4"/>
          <p:cNvPicPr>
            <a:picLocks noChangeAspect="1" noChangeArrowheads="1"/>
          </p:cNvPicPr>
          <p:nvPr/>
        </p:nvPicPr>
        <p:blipFill>
          <a:blip r:embed="rId2"/>
          <a:srcRect/>
          <a:stretch>
            <a:fillRect/>
          </a:stretch>
        </p:blipFill>
        <p:spPr bwMode="auto">
          <a:xfrm>
            <a:off x="1216025" y="509588"/>
            <a:ext cx="6713538" cy="412432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5"/>
          <p:cNvPicPr>
            <a:picLocks noChangeAspect="1" noChangeArrowheads="1"/>
          </p:cNvPicPr>
          <p:nvPr/>
        </p:nvPicPr>
        <p:blipFill>
          <a:blip r:embed="rId2"/>
          <a:srcRect/>
          <a:stretch>
            <a:fillRect/>
          </a:stretch>
        </p:blipFill>
        <p:spPr bwMode="auto">
          <a:xfrm>
            <a:off x="1295400" y="590550"/>
            <a:ext cx="6710363" cy="3170238"/>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3"/>
          <p:cNvPicPr>
            <a:picLocks noChangeAspect="1" noChangeArrowheads="1"/>
          </p:cNvPicPr>
          <p:nvPr/>
        </p:nvPicPr>
        <p:blipFill>
          <a:blip r:embed="rId2"/>
          <a:srcRect/>
          <a:stretch>
            <a:fillRect/>
          </a:stretch>
        </p:blipFill>
        <p:spPr bwMode="auto">
          <a:xfrm>
            <a:off x="2608263" y="47625"/>
            <a:ext cx="3716337" cy="503872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3"/>
          <p:cNvPicPr>
            <a:picLocks noChangeAspect="1" noChangeArrowheads="1"/>
          </p:cNvPicPr>
          <p:nvPr/>
        </p:nvPicPr>
        <p:blipFill>
          <a:blip r:embed="rId2"/>
          <a:srcRect/>
          <a:stretch>
            <a:fillRect/>
          </a:stretch>
        </p:blipFill>
        <p:spPr bwMode="auto">
          <a:xfrm>
            <a:off x="1290638" y="361950"/>
            <a:ext cx="6710362" cy="3217863"/>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3"/>
          <p:cNvPicPr>
            <a:picLocks noChangeAspect="1" noChangeArrowheads="1"/>
          </p:cNvPicPr>
          <p:nvPr/>
        </p:nvPicPr>
        <p:blipFill>
          <a:blip r:embed="rId2"/>
          <a:srcRect/>
          <a:stretch>
            <a:fillRect/>
          </a:stretch>
        </p:blipFill>
        <p:spPr bwMode="auto">
          <a:xfrm>
            <a:off x="1290638" y="728663"/>
            <a:ext cx="6710362" cy="2516187"/>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a:xfrm>
            <a:off x="1009650" y="285750"/>
            <a:ext cx="7124700" cy="742950"/>
          </a:xfrm>
        </p:spPr>
        <p:txBody>
          <a:bodyPr/>
          <a:lstStyle/>
          <a:p>
            <a:pPr eaLnBrk="1" hangingPunct="1"/>
            <a:r>
              <a:rPr lang="en-US" u="sng" smtClean="0"/>
              <a:t>One Week Prior to Career Day</a:t>
            </a:r>
          </a:p>
        </p:txBody>
      </p:sp>
      <p:sp>
        <p:nvSpPr>
          <p:cNvPr id="3" name="Content Placeholder 2"/>
          <p:cNvSpPr>
            <a:spLocks noGrp="1"/>
          </p:cNvSpPr>
          <p:nvPr>
            <p:ph idx="1"/>
          </p:nvPr>
        </p:nvSpPr>
        <p:spPr>
          <a:xfrm>
            <a:off x="1009650" y="1085850"/>
            <a:ext cx="7124700" cy="3600450"/>
          </a:xfrm>
        </p:spPr>
        <p:txBody>
          <a:bodyPr rtlCol="0">
            <a:normAutofit lnSpcReduction="10000"/>
          </a:bodyPr>
          <a:lstStyle/>
          <a:p>
            <a:pPr eaLnBrk="1" fontAlgn="auto" hangingPunct="1">
              <a:buFont typeface="Wingdings 2" charset="2"/>
              <a:buChar char=""/>
              <a:defRPr/>
            </a:pPr>
            <a:r>
              <a:rPr lang="en-US" sz="3200" dirty="0"/>
              <a:t>Meet with Student Council Members if you plan on using them. </a:t>
            </a:r>
          </a:p>
          <a:p>
            <a:pPr eaLnBrk="1" fontAlgn="auto" hangingPunct="1">
              <a:buFont typeface="Wingdings 2" charset="2"/>
              <a:buChar char=""/>
              <a:defRPr/>
            </a:pPr>
            <a:r>
              <a:rPr lang="en-US" sz="3200" dirty="0"/>
              <a:t>Make a Welcome Banner to display in the front office. </a:t>
            </a:r>
          </a:p>
          <a:p>
            <a:pPr eaLnBrk="1" fontAlgn="auto" hangingPunct="1">
              <a:buFont typeface="Wingdings 2" charset="2"/>
              <a:buChar char=""/>
              <a:defRPr/>
            </a:pPr>
            <a:r>
              <a:rPr lang="en-US" sz="3200" dirty="0"/>
              <a:t>Make Door Signs on bright colored paper.</a:t>
            </a:r>
          </a:p>
          <a:p>
            <a:pPr marL="0" indent="0" eaLnBrk="1" fontAlgn="auto" hangingPunct="1">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1009650" y="285750"/>
            <a:ext cx="7124700" cy="742950"/>
          </a:xfrm>
        </p:spPr>
        <p:txBody>
          <a:bodyPr/>
          <a:lstStyle/>
          <a:p>
            <a:pPr eaLnBrk="1" hangingPunct="1"/>
            <a:r>
              <a:rPr lang="en-US" u="sng" smtClean="0"/>
              <a:t>One Week Prior to Career Day</a:t>
            </a:r>
          </a:p>
        </p:txBody>
      </p:sp>
      <p:sp>
        <p:nvSpPr>
          <p:cNvPr id="3" name="Content Placeholder 2"/>
          <p:cNvSpPr>
            <a:spLocks noGrp="1"/>
          </p:cNvSpPr>
          <p:nvPr>
            <p:ph idx="1"/>
          </p:nvPr>
        </p:nvSpPr>
        <p:spPr>
          <a:xfrm>
            <a:off x="1009650" y="1085850"/>
            <a:ext cx="7124700" cy="3600450"/>
          </a:xfrm>
        </p:spPr>
        <p:txBody>
          <a:bodyPr rtlCol="0">
            <a:normAutofit fontScale="85000" lnSpcReduction="20000"/>
          </a:bodyPr>
          <a:lstStyle/>
          <a:p>
            <a:pPr eaLnBrk="1" fontAlgn="auto" hangingPunct="1">
              <a:buFont typeface="Wingdings 2" charset="2"/>
              <a:buChar char=""/>
              <a:defRPr/>
            </a:pPr>
            <a:r>
              <a:rPr lang="en-US" sz="3200" dirty="0"/>
              <a:t>Have Parent helpers make Career Day folders for each child with several pieces of paper in them for taking notes.  </a:t>
            </a:r>
          </a:p>
          <a:p>
            <a:pPr eaLnBrk="1" fontAlgn="auto" hangingPunct="1">
              <a:buFont typeface="Wingdings 2" charset="2"/>
              <a:buChar char=""/>
              <a:defRPr/>
            </a:pPr>
            <a:r>
              <a:rPr lang="en-US" sz="3200" dirty="0"/>
              <a:t>If using </a:t>
            </a:r>
            <a:r>
              <a:rPr lang="en-US" sz="3200" dirty="0" err="1"/>
              <a:t>hyperSuite</a:t>
            </a:r>
            <a:r>
              <a:rPr lang="en-US" sz="3200" dirty="0"/>
              <a:t> – have students sign-up for career choices either via the computer lab or iPads (make a QR code or add to favorites in advance).  </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1009650" y="361950"/>
            <a:ext cx="7124700" cy="609600"/>
          </a:xfrm>
        </p:spPr>
        <p:txBody>
          <a:bodyPr/>
          <a:lstStyle/>
          <a:p>
            <a:pPr eaLnBrk="1" hangingPunct="1"/>
            <a:r>
              <a:rPr lang="en-US" u="sng" smtClean="0"/>
              <a:t>1 or 2 Days Prior to Career Day</a:t>
            </a:r>
          </a:p>
        </p:txBody>
      </p:sp>
      <p:sp>
        <p:nvSpPr>
          <p:cNvPr id="3" name="Content Placeholder 2"/>
          <p:cNvSpPr>
            <a:spLocks noGrp="1"/>
          </p:cNvSpPr>
          <p:nvPr>
            <p:ph idx="1"/>
          </p:nvPr>
        </p:nvSpPr>
        <p:spPr>
          <a:xfrm>
            <a:off x="1009650" y="971550"/>
            <a:ext cx="7124700" cy="3810000"/>
          </a:xfrm>
        </p:spPr>
        <p:txBody>
          <a:bodyPr rtlCol="0">
            <a:normAutofit fontScale="85000" lnSpcReduction="20000"/>
          </a:bodyPr>
          <a:lstStyle/>
          <a:p>
            <a:pPr eaLnBrk="1" fontAlgn="auto" hangingPunct="1">
              <a:buFont typeface="Wingdings 2" charset="2"/>
              <a:buChar char=""/>
              <a:defRPr/>
            </a:pPr>
            <a:r>
              <a:rPr lang="en-US" sz="3200" dirty="0"/>
              <a:t>Post your Door signs in the same location for each room and high enough so that it is above students’ heads. </a:t>
            </a:r>
            <a:endParaRPr lang="en-US" sz="3200" dirty="0" smtClean="0"/>
          </a:p>
          <a:p>
            <a:pPr eaLnBrk="1" fontAlgn="auto" hangingPunct="1">
              <a:buFont typeface="Wingdings 2" charset="2"/>
              <a:buChar char=""/>
              <a:defRPr/>
            </a:pPr>
            <a:r>
              <a:rPr lang="en-US" sz="3200" dirty="0" smtClean="0"/>
              <a:t>Putting signs </a:t>
            </a:r>
            <a:r>
              <a:rPr lang="en-US" sz="3200" dirty="0"/>
              <a:t>up early helps create excitement for the upcoming </a:t>
            </a:r>
            <a:r>
              <a:rPr lang="en-US" sz="3200" dirty="0" smtClean="0"/>
              <a:t>event.  It also helps students </a:t>
            </a:r>
            <a:r>
              <a:rPr lang="en-US" sz="3200" dirty="0"/>
              <a:t>find their rooms on career </a:t>
            </a:r>
            <a:r>
              <a:rPr lang="en-US" sz="3200" dirty="0" smtClean="0"/>
              <a:t>day.</a:t>
            </a:r>
            <a:endParaRPr lang="en-US" sz="3200" dirty="0"/>
          </a:p>
          <a:p>
            <a:pPr eaLnBrk="1" fontAlgn="auto" hangingPunct="1">
              <a:buFont typeface="Wingdings 2" charset="2"/>
              <a:buChar char=""/>
              <a:defRPr/>
            </a:pPr>
            <a:r>
              <a:rPr lang="en-US" sz="3200" dirty="0"/>
              <a:t>Shop for Hospitality Room items &amp; food.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009650" y="361950"/>
            <a:ext cx="7124700" cy="914400"/>
          </a:xfrm>
        </p:spPr>
        <p:txBody>
          <a:bodyPr/>
          <a:lstStyle/>
          <a:p>
            <a:pPr eaLnBrk="1" hangingPunct="1"/>
            <a:r>
              <a:rPr lang="en-US" smtClean="0"/>
              <a:t>ASCA Ethical Standards for School Counselors</a:t>
            </a:r>
          </a:p>
        </p:txBody>
      </p:sp>
      <p:sp>
        <p:nvSpPr>
          <p:cNvPr id="21506" name="Content Placeholder 2"/>
          <p:cNvSpPr>
            <a:spLocks noGrp="1"/>
          </p:cNvSpPr>
          <p:nvPr>
            <p:ph idx="1"/>
          </p:nvPr>
        </p:nvSpPr>
        <p:spPr>
          <a:xfrm>
            <a:off x="1009650" y="1428750"/>
            <a:ext cx="7124700" cy="3581400"/>
          </a:xfrm>
        </p:spPr>
        <p:txBody>
          <a:bodyPr/>
          <a:lstStyle/>
          <a:p>
            <a:pPr lvl="1" eaLnBrk="1" hangingPunct="1"/>
            <a:r>
              <a:rPr lang="en-US" smtClean="0"/>
              <a:t>A.4.b - “Provide &amp; advocate for the individual students </a:t>
            </a:r>
            <a:r>
              <a:rPr lang="en-US" b="1" smtClean="0"/>
              <a:t>PK-Postsecondary college and career awareness, </a:t>
            </a:r>
            <a:r>
              <a:rPr lang="en-US" smtClean="0"/>
              <a:t>exploration and postsecondary planning and decision making, which supports the students’ right to choose from the wide array of options when students complete secondary education.”</a:t>
            </a:r>
            <a:endParaRPr lang="en-US" b="1" smtClean="0"/>
          </a:p>
          <a:p>
            <a:pPr eaLnBrk="1" hangingPunct="1"/>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1009650" y="400050"/>
            <a:ext cx="7124700" cy="628650"/>
          </a:xfrm>
        </p:spPr>
        <p:txBody>
          <a:bodyPr/>
          <a:lstStyle/>
          <a:p>
            <a:pPr eaLnBrk="1" hangingPunct="1"/>
            <a:r>
              <a:rPr lang="en-US" u="sng" smtClean="0"/>
              <a:t>1 Day Prior to Career Day</a:t>
            </a:r>
          </a:p>
        </p:txBody>
      </p:sp>
      <p:sp>
        <p:nvSpPr>
          <p:cNvPr id="3" name="Content Placeholder 2"/>
          <p:cNvSpPr>
            <a:spLocks noGrp="1"/>
          </p:cNvSpPr>
          <p:nvPr>
            <p:ph idx="1"/>
          </p:nvPr>
        </p:nvSpPr>
        <p:spPr>
          <a:xfrm>
            <a:off x="1009650" y="1200150"/>
            <a:ext cx="7124700" cy="3194050"/>
          </a:xfrm>
        </p:spPr>
        <p:txBody>
          <a:bodyPr rtlCol="0">
            <a:normAutofit fontScale="92500" lnSpcReduction="20000"/>
          </a:bodyPr>
          <a:lstStyle/>
          <a:p>
            <a:pPr eaLnBrk="1" fontAlgn="auto" hangingPunct="1">
              <a:buFont typeface="Wingdings 2" charset="2"/>
              <a:buChar char=""/>
              <a:defRPr/>
            </a:pPr>
            <a:r>
              <a:rPr lang="en-US" dirty="0"/>
              <a:t>Give the front office a list of all the presenters and instruct them to check off each presenter as he/she arrives. </a:t>
            </a:r>
          </a:p>
          <a:p>
            <a:pPr eaLnBrk="1" fontAlgn="auto" hangingPunct="1">
              <a:buFont typeface="Wingdings 2" charset="2"/>
              <a:buChar char=""/>
              <a:defRPr/>
            </a:pPr>
            <a:r>
              <a:rPr lang="en-US" dirty="0"/>
              <a:t>Give the front office a copy of the master schedule so if they need to find a student on career day, they can. </a:t>
            </a:r>
          </a:p>
          <a:p>
            <a:pPr eaLnBrk="1" fontAlgn="auto" hangingPunct="1">
              <a:buFont typeface="Wingdings 2" charset="2"/>
              <a:buChar char=""/>
              <a:defRPr/>
            </a:pPr>
            <a:r>
              <a:rPr lang="en-US" dirty="0"/>
              <a:t>Give teachers their master schedule for the presenter they are hosting.</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pPr eaLnBrk="1" hangingPunct="1"/>
            <a:endParaRPr lang="en-US" smtClean="0"/>
          </a:p>
        </p:txBody>
      </p:sp>
      <p:pic>
        <p:nvPicPr>
          <p:cNvPr id="171010" name="Content Placeholder 3"/>
          <p:cNvPicPr>
            <a:picLocks noGrp="1"/>
          </p:cNvPicPr>
          <p:nvPr>
            <p:ph idx="1"/>
          </p:nvPr>
        </p:nvPicPr>
        <p:blipFill>
          <a:blip r:embed="rId2"/>
          <a:srcRect l="13257" t="13374" r="45900" b="6688"/>
          <a:stretch>
            <a:fillRect/>
          </a:stretch>
        </p:blipFill>
        <p:spPr>
          <a:xfrm>
            <a:off x="3048000" y="114300"/>
            <a:ext cx="5867400" cy="4743450"/>
          </a:xfrm>
        </p:spPr>
      </p:pic>
      <p:sp>
        <p:nvSpPr>
          <p:cNvPr id="171011" name="TextBox 4"/>
          <p:cNvSpPr txBox="1">
            <a:spLocks noChangeArrowheads="1"/>
          </p:cNvSpPr>
          <p:nvPr/>
        </p:nvSpPr>
        <p:spPr bwMode="auto">
          <a:xfrm>
            <a:off x="304800" y="1314450"/>
            <a:ext cx="2362200" cy="3540125"/>
          </a:xfrm>
          <a:prstGeom prst="rect">
            <a:avLst/>
          </a:prstGeom>
          <a:noFill/>
          <a:ln w="9525">
            <a:noFill/>
            <a:miter lim="800000"/>
            <a:headEnd/>
            <a:tailEnd/>
          </a:ln>
        </p:spPr>
        <p:txBody>
          <a:bodyPr>
            <a:spAutoFit/>
          </a:bodyPr>
          <a:lstStyle/>
          <a:p>
            <a:r>
              <a:rPr lang="en-US" sz="3200">
                <a:latin typeface="Verdana" pitchFamily="34" charset="0"/>
              </a:rPr>
              <a:t>Tape signs to orange cones to direct presenters to parking spots.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1009650" y="228600"/>
            <a:ext cx="7124700" cy="571500"/>
          </a:xfrm>
        </p:spPr>
        <p:txBody>
          <a:bodyPr/>
          <a:lstStyle/>
          <a:p>
            <a:pPr eaLnBrk="1" hangingPunct="1"/>
            <a:r>
              <a:rPr lang="en-US" u="sng" smtClean="0"/>
              <a:t>1 Day Prior to Career Day</a:t>
            </a:r>
          </a:p>
        </p:txBody>
      </p:sp>
      <p:sp>
        <p:nvSpPr>
          <p:cNvPr id="3" name="Content Placeholder 2"/>
          <p:cNvSpPr>
            <a:spLocks noGrp="1"/>
          </p:cNvSpPr>
          <p:nvPr>
            <p:ph idx="1"/>
          </p:nvPr>
        </p:nvSpPr>
        <p:spPr>
          <a:xfrm>
            <a:off x="1009650" y="914400"/>
            <a:ext cx="7124700" cy="3479800"/>
          </a:xfrm>
        </p:spPr>
        <p:txBody>
          <a:bodyPr rtlCol="0">
            <a:normAutofit fontScale="85000" lnSpcReduction="20000"/>
          </a:bodyPr>
          <a:lstStyle/>
          <a:p>
            <a:pPr eaLnBrk="1" fontAlgn="auto" hangingPunct="1">
              <a:buFont typeface="Wingdings 2" charset="2"/>
              <a:buChar char=""/>
              <a:defRPr/>
            </a:pPr>
            <a:r>
              <a:rPr lang="en-US" dirty="0"/>
              <a:t>Meet with your student council members (if they are helping) to give them instructions on how to be a host/hostess. </a:t>
            </a:r>
          </a:p>
          <a:p>
            <a:pPr eaLnBrk="1" fontAlgn="auto" hangingPunct="1">
              <a:buFont typeface="Wingdings 2" charset="2"/>
              <a:buChar char=""/>
              <a:defRPr/>
            </a:pPr>
            <a:r>
              <a:rPr lang="en-US" dirty="0"/>
              <a:t>Make sure teachers have received student folders for note-taking.</a:t>
            </a:r>
          </a:p>
          <a:p>
            <a:pPr eaLnBrk="1" fontAlgn="auto" hangingPunct="1">
              <a:buFont typeface="Wingdings 2" charset="2"/>
              <a:buChar char=""/>
              <a:defRPr/>
            </a:pPr>
            <a:r>
              <a:rPr lang="en-US" dirty="0"/>
              <a:t>Deliver student schedules to teachers. Students can staple/tape these to their folders.</a:t>
            </a:r>
          </a:p>
          <a:p>
            <a:pPr eaLnBrk="1" fontAlgn="auto" hangingPunct="1">
              <a:buFont typeface="Wingdings 2" charset="2"/>
              <a:buChar char=""/>
              <a:defRPr/>
            </a:pPr>
            <a:r>
              <a:rPr lang="en-US" dirty="0"/>
              <a:t>Hang Welcome Banner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1009650" y="228600"/>
            <a:ext cx="7124700" cy="628650"/>
          </a:xfrm>
        </p:spPr>
        <p:txBody>
          <a:bodyPr/>
          <a:lstStyle/>
          <a:p>
            <a:pPr eaLnBrk="1" hangingPunct="1"/>
            <a:r>
              <a:rPr lang="en-US" u="sng" smtClean="0"/>
              <a:t>During Career Day</a:t>
            </a:r>
          </a:p>
        </p:txBody>
      </p:sp>
      <p:sp>
        <p:nvSpPr>
          <p:cNvPr id="177154" name="Content Placeholder 2"/>
          <p:cNvSpPr>
            <a:spLocks noGrp="1"/>
          </p:cNvSpPr>
          <p:nvPr>
            <p:ph idx="1"/>
          </p:nvPr>
        </p:nvSpPr>
        <p:spPr>
          <a:xfrm>
            <a:off x="1009650" y="914400"/>
            <a:ext cx="7124700" cy="3829050"/>
          </a:xfrm>
        </p:spPr>
        <p:txBody>
          <a:bodyPr/>
          <a:lstStyle/>
          <a:p>
            <a:pPr eaLnBrk="1" hangingPunct="1"/>
            <a:r>
              <a:rPr lang="en-US" sz="3000" smtClean="0"/>
              <a:t>Stay close to the front office and your cell phone to monitor the arrival of presenters until they have all shown up at your campus.</a:t>
            </a:r>
          </a:p>
          <a:p>
            <a:pPr eaLnBrk="1" hangingPunct="1"/>
            <a:r>
              <a:rPr lang="en-US" sz="3000" smtClean="0"/>
              <a:t>Greet them as they come in.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pPr eaLnBrk="1" hangingPunct="1"/>
            <a:r>
              <a:rPr lang="en-US" u="sng" smtClean="0"/>
              <a:t>During Career Day</a:t>
            </a:r>
            <a:endParaRPr lang="en-US" smtClean="0"/>
          </a:p>
        </p:txBody>
      </p:sp>
      <p:sp>
        <p:nvSpPr>
          <p:cNvPr id="178178" name="Content Placeholder 2"/>
          <p:cNvSpPr>
            <a:spLocks noGrp="1"/>
          </p:cNvSpPr>
          <p:nvPr>
            <p:ph idx="1"/>
          </p:nvPr>
        </p:nvSpPr>
        <p:spPr/>
        <p:txBody>
          <a:bodyPr/>
          <a:lstStyle/>
          <a:p>
            <a:pPr eaLnBrk="1" hangingPunct="1"/>
            <a:r>
              <a:rPr lang="en-US" sz="3000" smtClean="0"/>
              <a:t>If all presenters show up on time – RELAX and enjoy the day.</a:t>
            </a:r>
          </a:p>
          <a:p>
            <a:pPr eaLnBrk="1" hangingPunct="1"/>
            <a:r>
              <a:rPr lang="en-US" sz="3000" smtClean="0"/>
              <a:t>Pop into each room and observe, take pictures, etc. </a:t>
            </a:r>
          </a:p>
          <a:p>
            <a:pPr eaLnBrk="1" hangingPunct="1"/>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a:xfrm>
            <a:off x="1009650" y="342900"/>
            <a:ext cx="7124700" cy="685800"/>
          </a:xfrm>
        </p:spPr>
        <p:txBody>
          <a:bodyPr/>
          <a:lstStyle/>
          <a:p>
            <a:pPr eaLnBrk="1" hangingPunct="1"/>
            <a:r>
              <a:rPr lang="en-US" u="sng" smtClean="0"/>
              <a:t>During Career Day</a:t>
            </a:r>
          </a:p>
        </p:txBody>
      </p:sp>
      <p:sp>
        <p:nvSpPr>
          <p:cNvPr id="3" name="Content Placeholder 2"/>
          <p:cNvSpPr>
            <a:spLocks noGrp="1"/>
          </p:cNvSpPr>
          <p:nvPr>
            <p:ph idx="1"/>
          </p:nvPr>
        </p:nvSpPr>
        <p:spPr>
          <a:xfrm>
            <a:off x="1009650" y="1143000"/>
            <a:ext cx="7124700" cy="3600450"/>
          </a:xfrm>
        </p:spPr>
        <p:txBody>
          <a:bodyPr rtlCol="0">
            <a:normAutofit lnSpcReduction="10000"/>
          </a:bodyPr>
          <a:lstStyle/>
          <a:p>
            <a:pPr eaLnBrk="1" fontAlgn="auto" hangingPunct="1">
              <a:buFont typeface="Wingdings 2" charset="2"/>
              <a:buChar char=""/>
              <a:defRPr/>
            </a:pPr>
            <a:r>
              <a:rPr lang="en-US" dirty="0"/>
              <a:t>If you have a last minute cancelation once schedules are run </a:t>
            </a:r>
            <a:r>
              <a:rPr lang="en-US" u="sng" dirty="0"/>
              <a:t>or</a:t>
            </a:r>
            <a:r>
              <a:rPr lang="en-US" dirty="0"/>
              <a:t> a No-Show, implement Plan B.</a:t>
            </a:r>
          </a:p>
          <a:p>
            <a:pPr marL="0" indent="0" eaLnBrk="1" fontAlgn="auto" hangingPunct="1">
              <a:buFont typeface="Wingdings 2" charset="2"/>
              <a:buNone/>
              <a:defRPr/>
            </a:pPr>
            <a:r>
              <a:rPr lang="en-US" b="1" u="sng" dirty="0"/>
              <a:t>Plan B </a:t>
            </a:r>
            <a:r>
              <a:rPr lang="en-US" dirty="0"/>
              <a:t>- Students still report to assigned room. A staff member meets them there &amp; reassigns students.  Write the new room number &amp; career on the student’s schedule and initial.</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pPr eaLnBrk="1" hangingPunct="1"/>
            <a:r>
              <a:rPr lang="en-US" u="sng" smtClean="0"/>
              <a:t>During Career Day</a:t>
            </a:r>
          </a:p>
        </p:txBody>
      </p:sp>
      <p:sp>
        <p:nvSpPr>
          <p:cNvPr id="180226" name="Content Placeholder 2"/>
          <p:cNvSpPr>
            <a:spLocks noGrp="1"/>
          </p:cNvSpPr>
          <p:nvPr>
            <p:ph idx="1"/>
          </p:nvPr>
        </p:nvSpPr>
        <p:spPr/>
        <p:txBody>
          <a:bodyPr/>
          <a:lstStyle/>
          <a:p>
            <a:pPr eaLnBrk="1" hangingPunct="1"/>
            <a:r>
              <a:rPr lang="en-US" sz="3200" smtClean="0"/>
              <a:t>If time allows, notate on Master List what session the student was reassigned to.</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1009650" y="228600"/>
            <a:ext cx="7124700" cy="628650"/>
          </a:xfrm>
        </p:spPr>
        <p:txBody>
          <a:bodyPr/>
          <a:lstStyle/>
          <a:p>
            <a:pPr eaLnBrk="1" hangingPunct="1"/>
            <a:r>
              <a:rPr lang="en-US" u="sng" smtClean="0"/>
              <a:t>After Career Day</a:t>
            </a:r>
          </a:p>
        </p:txBody>
      </p:sp>
      <p:sp>
        <p:nvSpPr>
          <p:cNvPr id="3" name="Content Placeholder 2"/>
          <p:cNvSpPr>
            <a:spLocks noGrp="1"/>
          </p:cNvSpPr>
          <p:nvPr>
            <p:ph idx="1"/>
          </p:nvPr>
        </p:nvSpPr>
        <p:spPr>
          <a:xfrm>
            <a:off x="1009650" y="971550"/>
            <a:ext cx="7124700" cy="3422650"/>
          </a:xfrm>
        </p:spPr>
        <p:txBody>
          <a:bodyPr rtlCol="0">
            <a:normAutofit fontScale="92500" lnSpcReduction="20000"/>
          </a:bodyPr>
          <a:lstStyle/>
          <a:p>
            <a:pPr eaLnBrk="1" fontAlgn="auto" hangingPunct="1">
              <a:buFont typeface="Wingdings 2" charset="2"/>
              <a:buChar char=""/>
              <a:defRPr/>
            </a:pPr>
            <a:r>
              <a:rPr lang="en-US" dirty="0"/>
              <a:t>Give teachers not more than 3 days to turn in the thank you notes/letters that students have written to the presenters.</a:t>
            </a:r>
          </a:p>
          <a:p>
            <a:pPr eaLnBrk="1" fontAlgn="auto" hangingPunct="1">
              <a:buFont typeface="Wingdings 2" charset="2"/>
              <a:buChar char=""/>
              <a:defRPr/>
            </a:pPr>
            <a:r>
              <a:rPr lang="en-US" dirty="0"/>
              <a:t>All students pick the presenter they heard last (as opposed to their favorite presenter) to write a note to.  This ensures that all presenters get a fair amount of cards/letters.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a:xfrm>
            <a:off x="1009650" y="171450"/>
            <a:ext cx="7124700" cy="628650"/>
          </a:xfrm>
        </p:spPr>
        <p:txBody>
          <a:bodyPr/>
          <a:lstStyle/>
          <a:p>
            <a:pPr eaLnBrk="1" hangingPunct="1"/>
            <a:r>
              <a:rPr lang="en-US" u="sng" smtClean="0"/>
              <a:t>After Career Day</a:t>
            </a:r>
          </a:p>
        </p:txBody>
      </p:sp>
      <p:sp>
        <p:nvSpPr>
          <p:cNvPr id="3" name="Content Placeholder 2"/>
          <p:cNvSpPr>
            <a:spLocks noGrp="1"/>
          </p:cNvSpPr>
          <p:nvPr>
            <p:ph idx="1"/>
          </p:nvPr>
        </p:nvSpPr>
        <p:spPr>
          <a:xfrm>
            <a:off x="1009650" y="666750"/>
            <a:ext cx="7124700" cy="4191000"/>
          </a:xfrm>
        </p:spPr>
        <p:txBody>
          <a:bodyPr rtlCol="0">
            <a:normAutofit fontScale="77500" lnSpcReduction="20000"/>
          </a:bodyPr>
          <a:lstStyle/>
          <a:p>
            <a:pPr eaLnBrk="1" fontAlgn="auto" hangingPunct="1">
              <a:buFont typeface="Wingdings 2" charset="2"/>
              <a:buChar char=""/>
              <a:defRPr/>
            </a:pPr>
            <a:r>
              <a:rPr lang="en-US" dirty="0"/>
              <a:t>Write a thank you letter of your own to each presenter to include with students’ cards.  If you want the presenter back next year, mention that you hope they will consider returning next year.  If you don’t want them back, do not include that comment. </a:t>
            </a:r>
          </a:p>
          <a:p>
            <a:pPr eaLnBrk="1" fontAlgn="auto" hangingPunct="1">
              <a:buFont typeface="Wingdings 2" charset="2"/>
              <a:buChar char=""/>
              <a:defRPr/>
            </a:pPr>
            <a:r>
              <a:rPr lang="en-US" dirty="0"/>
              <a:t>Ask for Feedback from teachers and students and save feedback for tweaking the event next year.</a:t>
            </a:r>
          </a:p>
          <a:p>
            <a:pPr eaLnBrk="1" fontAlgn="auto" hangingPunct="1">
              <a:buFont typeface="Wingdings 2" charset="2"/>
              <a:buChar char=""/>
              <a:defRPr/>
            </a:pPr>
            <a:r>
              <a:rPr lang="en-US" dirty="0"/>
              <a:t>Clean-up, relax, and enjoy the awesome emails you receive from the staff about career day.  Then go home early if you can. You will be exhausted.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pPr eaLnBrk="1" hangingPunct="1"/>
            <a:r>
              <a:rPr lang="en-US" u="sng" smtClean="0"/>
              <a:t>Scheduling Students with Presenters – Whole Class Method</a:t>
            </a:r>
          </a:p>
        </p:txBody>
      </p:sp>
      <p:sp>
        <p:nvSpPr>
          <p:cNvPr id="3" name="Content Placeholder 2"/>
          <p:cNvSpPr>
            <a:spLocks noGrp="1"/>
          </p:cNvSpPr>
          <p:nvPr>
            <p:ph idx="1"/>
          </p:nvPr>
        </p:nvSpPr>
        <p:spPr>
          <a:xfrm>
            <a:off x="1009650" y="2266950"/>
            <a:ext cx="7124700" cy="2533650"/>
          </a:xfrm>
        </p:spPr>
        <p:txBody>
          <a:bodyPr rtlCol="0">
            <a:normAutofit fontScale="92500" lnSpcReduction="20000"/>
          </a:bodyPr>
          <a:lstStyle/>
          <a:p>
            <a:pPr marL="0" indent="0" eaLnBrk="1" fontAlgn="auto" hangingPunct="1">
              <a:buFont typeface="Wingdings 2" charset="2"/>
              <a:buNone/>
              <a:defRPr/>
            </a:pPr>
            <a:r>
              <a:rPr lang="en-US" dirty="0"/>
              <a:t>Whole Class Method</a:t>
            </a:r>
          </a:p>
          <a:p>
            <a:pPr lvl="1" eaLnBrk="1" fontAlgn="auto" hangingPunct="1">
              <a:buFont typeface="Wingdings 2" charset="2"/>
              <a:buChar char=""/>
              <a:defRPr/>
            </a:pPr>
            <a:r>
              <a:rPr lang="en-US" sz="2800" dirty="0"/>
              <a:t>Make a schedule 3-5 days prior to the event </a:t>
            </a:r>
            <a:r>
              <a:rPr lang="en-US" sz="2800" dirty="0" smtClean="0"/>
              <a:t>and </a:t>
            </a:r>
            <a:r>
              <a:rPr lang="en-US" sz="2800" dirty="0"/>
              <a:t>give to teachers.</a:t>
            </a:r>
          </a:p>
          <a:p>
            <a:pPr lvl="1" eaLnBrk="1" fontAlgn="auto" hangingPunct="1">
              <a:buFont typeface="Wingdings 2" charset="2"/>
              <a:buChar char=""/>
              <a:defRPr/>
            </a:pPr>
            <a:r>
              <a:rPr lang="en-US" sz="2800" dirty="0"/>
              <a:t>Assign speakers to whole classes (either the speaker moves or the whole class moves).</a:t>
            </a:r>
          </a:p>
          <a:p>
            <a:pPr eaLnBrk="1" fontAlgn="auto" hangingPunct="1">
              <a:buFont typeface="Wingdings 2" charset="2"/>
              <a:buChar char=""/>
              <a:defRPr/>
            </a:pPr>
            <a:endParaRPr lang="en-US" dirty="0"/>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009650" y="361950"/>
            <a:ext cx="7124700" cy="914400"/>
          </a:xfrm>
        </p:spPr>
        <p:txBody>
          <a:bodyPr/>
          <a:lstStyle/>
          <a:p>
            <a:pPr eaLnBrk="1" hangingPunct="1"/>
            <a:r>
              <a:rPr lang="en-US" smtClean="0"/>
              <a:t>ASCA Ethical Standards for School Counselors</a:t>
            </a:r>
          </a:p>
        </p:txBody>
      </p:sp>
      <p:sp>
        <p:nvSpPr>
          <p:cNvPr id="22530" name="Content Placeholder 2"/>
          <p:cNvSpPr>
            <a:spLocks noGrp="1"/>
          </p:cNvSpPr>
          <p:nvPr>
            <p:ph idx="1"/>
          </p:nvPr>
        </p:nvSpPr>
        <p:spPr>
          <a:xfrm>
            <a:off x="1009650" y="1428750"/>
            <a:ext cx="7124700" cy="3581400"/>
          </a:xfrm>
        </p:spPr>
        <p:txBody>
          <a:bodyPr/>
          <a:lstStyle/>
          <a:p>
            <a:pPr lvl="1" eaLnBrk="1" hangingPunct="1"/>
            <a:r>
              <a:rPr lang="en-US" smtClean="0"/>
              <a:t>A.4.c (new) – “</a:t>
            </a:r>
            <a:r>
              <a:rPr lang="en-US" b="1" smtClean="0"/>
              <a:t>Identify gaps in college and career access and the implications of such data for addressing both intentional and unintentional biases related to college and career counseling.”</a:t>
            </a:r>
          </a:p>
          <a:p>
            <a:pPr eaLnBrk="1" hangingPunct="1"/>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a:xfrm>
            <a:off x="1009650" y="361950"/>
            <a:ext cx="7124700" cy="838200"/>
          </a:xfrm>
        </p:spPr>
        <p:txBody>
          <a:bodyPr/>
          <a:lstStyle/>
          <a:p>
            <a:pPr eaLnBrk="1" hangingPunct="1"/>
            <a:r>
              <a:rPr lang="en-US" u="sng" smtClean="0"/>
              <a:t>Advantages &amp; Disadvantages to Whole Class Method</a:t>
            </a:r>
          </a:p>
        </p:txBody>
      </p:sp>
      <p:sp>
        <p:nvSpPr>
          <p:cNvPr id="3" name="Content Placeholder 2"/>
          <p:cNvSpPr>
            <a:spLocks noGrp="1"/>
          </p:cNvSpPr>
          <p:nvPr>
            <p:ph idx="1"/>
          </p:nvPr>
        </p:nvSpPr>
        <p:spPr>
          <a:xfrm>
            <a:off x="1009650" y="1355725"/>
            <a:ext cx="7124700" cy="3425825"/>
          </a:xfrm>
        </p:spPr>
        <p:txBody>
          <a:bodyPr rtlCol="0">
            <a:normAutofit fontScale="47500" lnSpcReduction="20000"/>
          </a:bodyPr>
          <a:lstStyle/>
          <a:p>
            <a:pPr marL="0" indent="0" eaLnBrk="1" fontAlgn="auto" hangingPunct="1">
              <a:buFont typeface="Wingdings 2" charset="2"/>
              <a:buNone/>
              <a:defRPr/>
            </a:pPr>
            <a:r>
              <a:rPr lang="en-US" sz="4400" u="sng" dirty="0" smtClean="0"/>
              <a:t>Advantages</a:t>
            </a:r>
            <a:endParaRPr lang="en-US" sz="4400" u="sng" dirty="0"/>
          </a:p>
          <a:p>
            <a:pPr eaLnBrk="1" fontAlgn="auto" hangingPunct="1">
              <a:buFont typeface="Wingdings 2" charset="2"/>
              <a:buChar char=""/>
              <a:defRPr/>
            </a:pPr>
            <a:r>
              <a:rPr lang="en-US" sz="4400" dirty="0"/>
              <a:t>Quick to </a:t>
            </a:r>
            <a:r>
              <a:rPr lang="en-US" sz="4400" dirty="0" smtClean="0"/>
              <a:t>organize</a:t>
            </a:r>
          </a:p>
          <a:p>
            <a:pPr eaLnBrk="1" fontAlgn="auto" hangingPunct="1">
              <a:buFont typeface="Wingdings 2" charset="2"/>
              <a:buChar char=""/>
              <a:defRPr/>
            </a:pPr>
            <a:endParaRPr lang="en-US" sz="4400" dirty="0"/>
          </a:p>
          <a:p>
            <a:pPr marL="0" indent="0" eaLnBrk="1" fontAlgn="auto" hangingPunct="1">
              <a:buFont typeface="Wingdings 2" charset="2"/>
              <a:buNone/>
              <a:defRPr/>
            </a:pPr>
            <a:r>
              <a:rPr lang="en-US" sz="4400" u="sng" dirty="0"/>
              <a:t>Disadvantages</a:t>
            </a:r>
          </a:p>
          <a:p>
            <a:pPr eaLnBrk="1" fontAlgn="auto" hangingPunct="1">
              <a:buFont typeface="Wingdings 2" charset="2"/>
              <a:buChar char=""/>
              <a:defRPr/>
            </a:pPr>
            <a:r>
              <a:rPr lang="en-US" sz="4400" dirty="0"/>
              <a:t>Not all students will be interested in the career they were assigned to hear about or they may have heard the presenter in prior years</a:t>
            </a:r>
            <a:r>
              <a:rPr lang="en-US" sz="4400" dirty="0" smtClean="0"/>
              <a:t>.</a:t>
            </a:r>
          </a:p>
          <a:p>
            <a:pPr eaLnBrk="1" fontAlgn="auto" hangingPunct="1">
              <a:buFont typeface="Wingdings 2" charset="2"/>
              <a:buChar char=""/>
              <a:defRPr/>
            </a:pPr>
            <a:r>
              <a:rPr lang="en-US" sz="4400" dirty="0" smtClean="0"/>
              <a:t>Inconvenient for the speaker to move</a:t>
            </a:r>
            <a:endParaRPr lang="en-US" sz="4400" dirty="0"/>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p:txBody>
          <a:bodyPr/>
          <a:lstStyle/>
          <a:p>
            <a:pPr eaLnBrk="1" hangingPunct="1"/>
            <a:r>
              <a:rPr lang="en-US" u="sng" smtClean="0"/>
              <a:t>Scheduling Students with Presenters – Student Choice</a:t>
            </a:r>
          </a:p>
        </p:txBody>
      </p:sp>
      <p:sp>
        <p:nvSpPr>
          <p:cNvPr id="3" name="Content Placeholder 2"/>
          <p:cNvSpPr>
            <a:spLocks noGrp="1"/>
          </p:cNvSpPr>
          <p:nvPr>
            <p:ph idx="1"/>
          </p:nvPr>
        </p:nvSpPr>
        <p:spPr>
          <a:xfrm>
            <a:off x="1009650" y="2038350"/>
            <a:ext cx="7124700" cy="2762250"/>
          </a:xfrm>
        </p:spPr>
        <p:txBody>
          <a:bodyPr rtlCol="0">
            <a:normAutofit fontScale="92500" lnSpcReduction="20000"/>
          </a:bodyPr>
          <a:lstStyle/>
          <a:p>
            <a:pPr marL="0" indent="0" eaLnBrk="1" fontAlgn="auto" hangingPunct="1">
              <a:buFont typeface="Wingdings 2" charset="2"/>
              <a:buNone/>
              <a:defRPr/>
            </a:pPr>
            <a:r>
              <a:rPr lang="en-US" dirty="0"/>
              <a:t>Student Choice</a:t>
            </a:r>
          </a:p>
          <a:p>
            <a:pPr lvl="1" eaLnBrk="1" fontAlgn="auto" hangingPunct="1">
              <a:buFont typeface="Wingdings 2" charset="2"/>
              <a:buChar char=""/>
              <a:defRPr/>
            </a:pPr>
            <a:r>
              <a:rPr lang="en-US" sz="2800" dirty="0"/>
              <a:t>Using </a:t>
            </a:r>
            <a:r>
              <a:rPr lang="en-US" sz="2800" dirty="0" err="1" smtClean="0"/>
              <a:t>hyperSuite</a:t>
            </a:r>
            <a:r>
              <a:rPr lang="en-US" sz="2800" dirty="0" smtClean="0"/>
              <a:t> (School Career Day Software) </a:t>
            </a:r>
            <a:r>
              <a:rPr lang="en-US" sz="2800" dirty="0"/>
              <a:t>– Start the student sign-up process 3-5 days prior to the event.</a:t>
            </a:r>
          </a:p>
          <a:p>
            <a:pPr lvl="1" eaLnBrk="1" fontAlgn="auto" hangingPunct="1">
              <a:buFont typeface="Wingdings 2" charset="2"/>
              <a:buChar char=""/>
              <a:defRPr/>
            </a:pPr>
            <a:r>
              <a:rPr lang="en-US" sz="2800" dirty="0" smtClean="0"/>
              <a:t>Manual </a:t>
            </a:r>
            <a:r>
              <a:rPr lang="en-US" sz="2800" dirty="0"/>
              <a:t>scheduling – you need a lot of time.</a:t>
            </a:r>
          </a:p>
          <a:p>
            <a:pPr eaLnBrk="1" fontAlgn="auto" hangingPunct="1">
              <a:buFont typeface="Wingdings 2" charset="2"/>
              <a:buChar char=""/>
              <a:defRPr/>
            </a:pPr>
            <a:endParaRPr lang="en-US" dirty="0"/>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pPr eaLnBrk="1" hangingPunct="1"/>
            <a:r>
              <a:rPr lang="en-US" u="sng" smtClean="0"/>
              <a:t>Problems with trying to </a:t>
            </a:r>
            <a:r>
              <a:rPr lang="en-US" u="sng" smtClean="0">
                <a:solidFill>
                  <a:srgbClr val="3366FF"/>
                </a:solidFill>
              </a:rPr>
              <a:t>manually</a:t>
            </a:r>
            <a:r>
              <a:rPr lang="en-US" u="sng" smtClean="0">
                <a:solidFill>
                  <a:srgbClr val="FF00FF"/>
                </a:solidFill>
              </a:rPr>
              <a:t> </a:t>
            </a:r>
            <a:r>
              <a:rPr lang="en-US" u="sng" smtClean="0"/>
              <a:t>schedule student choices.</a:t>
            </a:r>
          </a:p>
        </p:txBody>
      </p:sp>
      <p:sp>
        <p:nvSpPr>
          <p:cNvPr id="3" name="Content Placeholder 2"/>
          <p:cNvSpPr>
            <a:spLocks noGrp="1"/>
          </p:cNvSpPr>
          <p:nvPr>
            <p:ph idx="1"/>
          </p:nvPr>
        </p:nvSpPr>
        <p:spPr>
          <a:xfrm>
            <a:off x="1009650" y="1314450"/>
            <a:ext cx="7124700" cy="3429000"/>
          </a:xfrm>
        </p:spPr>
        <p:txBody>
          <a:bodyPr rtlCol="0">
            <a:normAutofit fontScale="85000" lnSpcReduction="20000"/>
          </a:bodyPr>
          <a:lstStyle/>
          <a:p>
            <a:pPr eaLnBrk="1" fontAlgn="auto" hangingPunct="1">
              <a:buFont typeface="Wingdings 2" charset="2"/>
              <a:buChar char=""/>
              <a:defRPr/>
            </a:pPr>
            <a:r>
              <a:rPr lang="en-US" u="sng" dirty="0"/>
              <a:t>Very</a:t>
            </a:r>
            <a:r>
              <a:rPr lang="en-US" dirty="0"/>
              <a:t> time consuming (at least 50-60 hours of time if you have 400-500 students </a:t>
            </a:r>
            <a:r>
              <a:rPr lang="en-US" dirty="0" smtClean="0"/>
              <a:t>participating and are proficient with Excel).</a:t>
            </a:r>
            <a:endParaRPr lang="en-US" dirty="0"/>
          </a:p>
          <a:p>
            <a:pPr eaLnBrk="1" fontAlgn="auto" hangingPunct="1">
              <a:buFont typeface="Wingdings 2" charset="2"/>
              <a:buChar char=""/>
              <a:defRPr/>
            </a:pPr>
            <a:r>
              <a:rPr lang="en-US" dirty="0"/>
              <a:t>If you have a last minute cancelation, the lists have to be adjusted and this creates more hours of work when time is short. </a:t>
            </a:r>
          </a:p>
          <a:p>
            <a:pPr eaLnBrk="1" fontAlgn="auto" hangingPunct="1">
              <a:buFont typeface="Wingdings 2" charset="2"/>
              <a:buChar char=""/>
              <a:defRPr/>
            </a:pPr>
            <a:r>
              <a:rPr lang="en-US" dirty="0"/>
              <a:t>Lots of room for error due to interruptions and students not signing up according to directions.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pPr eaLnBrk="1" hangingPunct="1"/>
            <a:r>
              <a:rPr lang="en-US" u="sng" smtClean="0"/>
              <a:t>Using hyperSuite to Schedule Students</a:t>
            </a:r>
            <a:br>
              <a:rPr lang="en-US" u="sng" smtClean="0"/>
            </a:br>
            <a:endParaRPr lang="en-US" u="sng" smtClean="0"/>
          </a:p>
        </p:txBody>
      </p:sp>
      <p:sp>
        <p:nvSpPr>
          <p:cNvPr id="3" name="Content Placeholder 2"/>
          <p:cNvSpPr>
            <a:spLocks noGrp="1"/>
          </p:cNvSpPr>
          <p:nvPr>
            <p:ph idx="1"/>
          </p:nvPr>
        </p:nvSpPr>
        <p:spPr>
          <a:xfrm>
            <a:off x="1009650" y="1428750"/>
            <a:ext cx="7124700" cy="3276600"/>
          </a:xfrm>
        </p:spPr>
        <p:txBody>
          <a:bodyPr rtlCol="0">
            <a:normAutofit fontScale="77500" lnSpcReduction="20000"/>
          </a:bodyPr>
          <a:lstStyle/>
          <a:p>
            <a:pPr eaLnBrk="1" fontAlgn="auto" hangingPunct="1">
              <a:buFont typeface="Wingdings 2" charset="2"/>
              <a:buChar char=""/>
              <a:defRPr/>
            </a:pPr>
            <a:endParaRPr lang="en-US" sz="3200" dirty="0"/>
          </a:p>
          <a:p>
            <a:pPr eaLnBrk="1" fontAlgn="auto" hangingPunct="1">
              <a:buFont typeface="Wingdings 2" charset="2"/>
              <a:buChar char=""/>
              <a:defRPr/>
            </a:pPr>
            <a:r>
              <a:rPr lang="en-US" sz="3200" dirty="0" err="1"/>
              <a:t>hyperSuite</a:t>
            </a:r>
            <a:r>
              <a:rPr lang="en-US" sz="3200" dirty="0"/>
              <a:t> takes the frustration out of career day scheduling and takes only a few hours of the coordinator’s time. </a:t>
            </a:r>
          </a:p>
          <a:p>
            <a:pPr eaLnBrk="1" fontAlgn="auto" hangingPunct="1">
              <a:buFont typeface="Wingdings 2" charset="2"/>
              <a:buChar char=""/>
              <a:defRPr/>
            </a:pPr>
            <a:r>
              <a:rPr lang="en-US" sz="3200" dirty="0" err="1"/>
              <a:t>hyperSuite</a:t>
            </a:r>
            <a:r>
              <a:rPr lang="en-US" sz="3200" dirty="0"/>
              <a:t> can be used for student choice or randomly assigning entire groups of students to various presenters.</a:t>
            </a:r>
          </a:p>
          <a:p>
            <a:pPr eaLnBrk="1" fontAlgn="auto" hangingPunct="1">
              <a:buFont typeface="Wingdings 2" charset="2"/>
              <a:buChar char=""/>
              <a:defRPr/>
            </a:pPr>
            <a:endParaRPr lang="en-US" sz="3200" dirty="0"/>
          </a:p>
          <a:p>
            <a:pPr marL="0" indent="0" eaLnBrk="1" fontAlgn="auto" hangingPunct="1">
              <a:buFont typeface="Wingdings 2" charset="2"/>
              <a:buNone/>
              <a:defRPr/>
            </a:pPr>
            <a:endParaRPr lang="en-US" sz="32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a:xfrm>
            <a:off x="1009650" y="285750"/>
            <a:ext cx="7448550" cy="742950"/>
          </a:xfrm>
        </p:spPr>
        <p:txBody>
          <a:bodyPr/>
          <a:lstStyle/>
          <a:p>
            <a:pPr eaLnBrk="1" hangingPunct="1"/>
            <a:r>
              <a:rPr lang="en-US" u="sng" smtClean="0"/>
              <a:t>Advantages &amp; Disadvantages to the Student Choice Method</a:t>
            </a:r>
          </a:p>
        </p:txBody>
      </p:sp>
      <p:sp>
        <p:nvSpPr>
          <p:cNvPr id="3" name="Content Placeholder 2"/>
          <p:cNvSpPr>
            <a:spLocks noGrp="1"/>
          </p:cNvSpPr>
          <p:nvPr>
            <p:ph idx="1"/>
          </p:nvPr>
        </p:nvSpPr>
        <p:spPr>
          <a:xfrm>
            <a:off x="1009650" y="1733550"/>
            <a:ext cx="7124700" cy="3181350"/>
          </a:xfrm>
        </p:spPr>
        <p:txBody>
          <a:bodyPr rtlCol="0">
            <a:normAutofit fontScale="25000" lnSpcReduction="20000"/>
          </a:bodyPr>
          <a:lstStyle/>
          <a:p>
            <a:pPr marL="0" indent="0" eaLnBrk="1" fontAlgn="auto" hangingPunct="1">
              <a:buFont typeface="Wingdings 2" charset="2"/>
              <a:buNone/>
              <a:defRPr/>
            </a:pPr>
            <a:r>
              <a:rPr lang="en-US" sz="11200" u="sng" dirty="0"/>
              <a:t>Advantages</a:t>
            </a:r>
          </a:p>
          <a:p>
            <a:pPr eaLnBrk="1" fontAlgn="auto" hangingPunct="1">
              <a:buFont typeface="Wingdings 2" charset="2"/>
              <a:buChar char=""/>
              <a:defRPr/>
            </a:pPr>
            <a:r>
              <a:rPr lang="en-US" sz="11200" dirty="0"/>
              <a:t>Students will be more engaged.</a:t>
            </a:r>
          </a:p>
          <a:p>
            <a:pPr eaLnBrk="1" fontAlgn="auto" hangingPunct="1">
              <a:buFont typeface="Wingdings 2" charset="2"/>
              <a:buChar char=""/>
              <a:defRPr/>
            </a:pPr>
            <a:r>
              <a:rPr lang="en-US" sz="11200" dirty="0"/>
              <a:t>Students can learn about careers they are interested in.</a:t>
            </a:r>
          </a:p>
          <a:p>
            <a:pPr eaLnBrk="1" fontAlgn="auto" hangingPunct="1">
              <a:buFont typeface="Wingdings 2" charset="2"/>
              <a:buChar char=""/>
              <a:defRPr/>
            </a:pPr>
            <a:r>
              <a:rPr lang="en-US" sz="11200" dirty="0"/>
              <a:t>Students are more excited</a:t>
            </a:r>
          </a:p>
          <a:p>
            <a:pPr eaLnBrk="1" fontAlgn="auto" hangingPunct="1">
              <a:buFont typeface="Wingdings 2" charset="2"/>
              <a:buChar char=""/>
              <a:defRPr/>
            </a:pPr>
            <a:r>
              <a:rPr lang="en-US" sz="11200" dirty="0" smtClean="0"/>
              <a:t>Can use </a:t>
            </a:r>
            <a:r>
              <a:rPr lang="en-US" sz="11200" dirty="0" err="1"/>
              <a:t>Naviance</a:t>
            </a:r>
            <a:r>
              <a:rPr lang="en-US" sz="11200" dirty="0"/>
              <a:t> and </a:t>
            </a:r>
            <a:r>
              <a:rPr lang="en-US" sz="11200" dirty="0" err="1"/>
              <a:t>hyperSuite</a:t>
            </a:r>
            <a:r>
              <a:rPr lang="en-US" sz="11200" dirty="0"/>
              <a:t> together</a:t>
            </a:r>
            <a:endParaRPr lang="en-US" sz="59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p:txBody>
          <a:bodyPr/>
          <a:lstStyle/>
          <a:p>
            <a:pPr eaLnBrk="1" hangingPunct="1"/>
            <a:r>
              <a:rPr lang="en-US" u="sng" smtClean="0"/>
              <a:t>Advantages &amp; Disadvantages to the Student Choice Method</a:t>
            </a:r>
            <a:endParaRPr lang="en-US" smtClean="0"/>
          </a:p>
        </p:txBody>
      </p:sp>
      <p:sp>
        <p:nvSpPr>
          <p:cNvPr id="3" name="Content Placeholder 2"/>
          <p:cNvSpPr>
            <a:spLocks noGrp="1"/>
          </p:cNvSpPr>
          <p:nvPr>
            <p:ph idx="1"/>
          </p:nvPr>
        </p:nvSpPr>
        <p:spPr/>
        <p:txBody>
          <a:bodyPr rtlCol="0"/>
          <a:lstStyle/>
          <a:p>
            <a:pPr marL="0" indent="0" eaLnBrk="1" fontAlgn="auto" hangingPunct="1">
              <a:buFont typeface="Wingdings 2" charset="2"/>
              <a:buNone/>
              <a:defRPr/>
            </a:pPr>
            <a:r>
              <a:rPr lang="en-US" b="1" u="sng" dirty="0"/>
              <a:t>Disadvantages</a:t>
            </a:r>
          </a:p>
          <a:p>
            <a:pPr eaLnBrk="1" fontAlgn="auto" hangingPunct="1">
              <a:buFont typeface="Wingdings 2" charset="2"/>
              <a:buChar char=""/>
              <a:defRPr/>
            </a:pPr>
            <a:r>
              <a:rPr lang="en-US" dirty="0"/>
              <a:t>Takes a little more </a:t>
            </a:r>
            <a:r>
              <a:rPr lang="en-US" dirty="0" smtClean="0"/>
              <a:t>planning than whole-class method.</a:t>
            </a:r>
            <a:endParaRPr lang="en-US" dirty="0"/>
          </a:p>
          <a:p>
            <a:pPr eaLnBrk="1" fontAlgn="auto" hangingPunct="1">
              <a:buFont typeface="Wingdings 2" charset="2"/>
              <a:buChar char=""/>
              <a:defRPr/>
            </a:pPr>
            <a:r>
              <a:rPr lang="en-US" dirty="0"/>
              <a:t>A little bit more time consuming for the coordinator</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lstStyle/>
          <a:p>
            <a:pPr marL="0" indent="0" algn="ctr" eaLnBrk="1" fontAlgn="auto" hangingPunct="1">
              <a:buFont typeface="Wingdings 2" charset="2"/>
              <a:buNone/>
              <a:defRPr/>
            </a:pPr>
            <a:r>
              <a:rPr lang="en-US" sz="4000" b="1" dirty="0" err="1">
                <a:solidFill>
                  <a:srgbClr val="FF0000"/>
                </a:solidFill>
              </a:rPr>
              <a:t>hyperSuite</a:t>
            </a:r>
            <a:r>
              <a:rPr lang="en-US" sz="4000" b="1" dirty="0">
                <a:solidFill>
                  <a:srgbClr val="FF0000"/>
                </a:solidFill>
              </a:rPr>
              <a:t> Demonstration</a:t>
            </a:r>
          </a:p>
          <a:p>
            <a:pPr eaLnBrk="1" fontAlgn="auto" hangingPunct="1">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pPr eaLnBrk="1" hangingPunct="1"/>
            <a:r>
              <a:rPr lang="en-US" u="sng" smtClean="0"/>
              <a:t>Other College/Career Activities</a:t>
            </a:r>
          </a:p>
        </p:txBody>
      </p:sp>
      <p:sp>
        <p:nvSpPr>
          <p:cNvPr id="3" name="Content Placeholder 2"/>
          <p:cNvSpPr>
            <a:spLocks noGrp="1"/>
          </p:cNvSpPr>
          <p:nvPr>
            <p:ph idx="1"/>
          </p:nvPr>
        </p:nvSpPr>
        <p:spPr/>
        <p:txBody>
          <a:bodyPr rtlCol="0">
            <a:normAutofit fontScale="85000" lnSpcReduction="20000"/>
          </a:bodyPr>
          <a:lstStyle/>
          <a:p>
            <a:pPr eaLnBrk="1" fontAlgn="auto" hangingPunct="1">
              <a:buFont typeface="Wingdings 2" charset="2"/>
              <a:buChar char=""/>
              <a:defRPr/>
            </a:pPr>
            <a:r>
              <a:rPr lang="en-US" dirty="0"/>
              <a:t>College/Military Shirt Day (pick a day each week or alternate with spirit day)</a:t>
            </a:r>
          </a:p>
          <a:p>
            <a:pPr eaLnBrk="1" fontAlgn="auto" hangingPunct="1">
              <a:buFont typeface="Wingdings 2" charset="2"/>
              <a:buChar char=""/>
              <a:defRPr/>
            </a:pPr>
            <a:r>
              <a:rPr lang="en-US" dirty="0"/>
              <a:t>Interactive College </a:t>
            </a:r>
            <a:r>
              <a:rPr lang="en-US" dirty="0" smtClean="0"/>
              <a:t>Boards</a:t>
            </a:r>
          </a:p>
          <a:p>
            <a:pPr eaLnBrk="1" fontAlgn="auto" hangingPunct="1">
              <a:buFont typeface="Wingdings 2" charset="2"/>
              <a:buChar char=""/>
              <a:defRPr/>
            </a:pPr>
            <a:r>
              <a:rPr lang="en-US" dirty="0" smtClean="0"/>
              <a:t>Feature a college each week on announcements.</a:t>
            </a:r>
            <a:endParaRPr lang="en-US" dirty="0"/>
          </a:p>
          <a:p>
            <a:pPr eaLnBrk="1" fontAlgn="auto" hangingPunct="1">
              <a:buFont typeface="Wingdings 2" charset="2"/>
              <a:buChar char=""/>
              <a:defRPr/>
            </a:pPr>
            <a:r>
              <a:rPr lang="en-US" dirty="0"/>
              <a:t>Parent Information night - invite a college rep to talk about how to pay for college. </a:t>
            </a:r>
          </a:p>
          <a:p>
            <a:pPr eaLnBrk="1" fontAlgn="auto" hangingPunct="1">
              <a:buFont typeface="Wingdings 2" charset="2"/>
              <a:buChar char=""/>
              <a:defRPr/>
            </a:pPr>
            <a:r>
              <a:rPr lang="en-US" dirty="0"/>
              <a:t>Lots of ideas on Pinterest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pPr eaLnBrk="1" hangingPunct="1"/>
            <a:endParaRPr lang="en-US" smtClean="0"/>
          </a:p>
        </p:txBody>
      </p:sp>
      <p:pic>
        <p:nvPicPr>
          <p:cNvPr id="192514" name="Content Placeholder 3"/>
          <p:cNvPicPr>
            <a:picLocks noGrp="1" noChangeAspect="1"/>
          </p:cNvPicPr>
          <p:nvPr>
            <p:ph idx="1"/>
          </p:nvPr>
        </p:nvPicPr>
        <p:blipFill>
          <a:blip r:embed="rId2"/>
          <a:srcRect/>
          <a:stretch>
            <a:fillRect/>
          </a:stretch>
        </p:blipFill>
        <p:spPr>
          <a:xfrm>
            <a:off x="381000" y="100013"/>
            <a:ext cx="8534400" cy="4779962"/>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1009650" y="228600"/>
            <a:ext cx="7124700" cy="571500"/>
          </a:xfrm>
        </p:spPr>
        <p:txBody>
          <a:bodyPr/>
          <a:lstStyle/>
          <a:p>
            <a:pPr eaLnBrk="1" hangingPunct="1"/>
            <a:r>
              <a:rPr lang="en-US" u="sng" smtClean="0"/>
              <a:t>College Visits</a:t>
            </a:r>
          </a:p>
        </p:txBody>
      </p:sp>
      <p:sp>
        <p:nvSpPr>
          <p:cNvPr id="3" name="Content Placeholder 2"/>
          <p:cNvSpPr>
            <a:spLocks noGrp="1"/>
          </p:cNvSpPr>
          <p:nvPr>
            <p:ph idx="1"/>
          </p:nvPr>
        </p:nvSpPr>
        <p:spPr>
          <a:xfrm>
            <a:off x="1009650" y="971550"/>
            <a:ext cx="7124700" cy="3733800"/>
          </a:xfrm>
        </p:spPr>
        <p:txBody>
          <a:bodyPr rtlCol="0">
            <a:normAutofit fontScale="92500" lnSpcReduction="20000"/>
          </a:bodyPr>
          <a:lstStyle/>
          <a:p>
            <a:pPr eaLnBrk="1" fontAlgn="auto" hangingPunct="1">
              <a:buFont typeface="Wingdings 2" charset="2"/>
              <a:buChar char=""/>
              <a:defRPr/>
            </a:pPr>
            <a:r>
              <a:rPr lang="en-US" dirty="0"/>
              <a:t>Find a college that will accommodate the entire grade level, if possible. </a:t>
            </a:r>
          </a:p>
          <a:p>
            <a:pPr eaLnBrk="1" fontAlgn="auto" hangingPunct="1">
              <a:buFont typeface="Wingdings 2" charset="2"/>
              <a:buChar char=""/>
              <a:defRPr/>
            </a:pPr>
            <a:r>
              <a:rPr lang="en-US" dirty="0"/>
              <a:t>Secure funding for buses (school funds, fund raisers, Title I funds, grade level budgets, </a:t>
            </a:r>
            <a:r>
              <a:rPr lang="en-US" dirty="0" smtClean="0"/>
              <a:t>community sponsors, students pay a set fee, etc</a:t>
            </a:r>
            <a:r>
              <a:rPr lang="en-US" dirty="0"/>
              <a:t>.).</a:t>
            </a:r>
          </a:p>
          <a:p>
            <a:pPr eaLnBrk="1" fontAlgn="auto" hangingPunct="1">
              <a:buFont typeface="Wingdings 2" charset="2"/>
              <a:buChar char=""/>
              <a:defRPr/>
            </a:pPr>
            <a:r>
              <a:rPr lang="en-US" dirty="0"/>
              <a:t>Pick a date.</a:t>
            </a:r>
          </a:p>
          <a:p>
            <a:pPr eaLnBrk="1" fontAlgn="auto" hangingPunct="1">
              <a:buFont typeface="Wingdings 2" charset="2"/>
              <a:buChar char=""/>
              <a:defRPr/>
            </a:pPr>
            <a:r>
              <a:rPr lang="en-US" dirty="0"/>
              <a:t>Schedule tours of the campus, dorms, recreation center, student center, etc.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TM02455519[[fn=Winter]]</Template>
  <TotalTime>6868</TotalTime>
  <Words>3175</Words>
  <Application>Microsoft Office PowerPoint</Application>
  <PresentationFormat>On-screen Show (16:9)</PresentationFormat>
  <Paragraphs>345</Paragraphs>
  <Slides>102</Slides>
  <Notes>0</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102</vt:i4>
      </vt:variant>
    </vt:vector>
  </HeadingPairs>
  <TitlesOfParts>
    <vt:vector size="109" baseType="lpstr">
      <vt:lpstr>Arial</vt:lpstr>
      <vt:lpstr>Verdana</vt:lpstr>
      <vt:lpstr>Wingdings 2</vt:lpstr>
      <vt:lpstr>Calibri</vt:lpstr>
      <vt:lpstr>Times New Roman</vt:lpstr>
      <vt:lpstr>Winter</vt:lpstr>
      <vt:lpstr>Winter</vt:lpstr>
      <vt:lpstr>Creating Career Day Events Your Students Will Never Forget</vt:lpstr>
      <vt:lpstr>This workshop covers:</vt:lpstr>
      <vt:lpstr>House Bill 5</vt:lpstr>
      <vt:lpstr>House Bill 5</vt:lpstr>
      <vt:lpstr>ASCA Mindsets &amp; Behaviors for Student Success</vt:lpstr>
      <vt:lpstr>ASCA Mindsets &amp; Behaviors for Student Success</vt:lpstr>
      <vt:lpstr>ASCA Ethical Standards for School Counselors</vt:lpstr>
      <vt:lpstr>ASCA Ethical Standards for School Counselors</vt:lpstr>
      <vt:lpstr>ASCA Ethical Standards for School Counselors</vt:lpstr>
      <vt:lpstr>ASCA Ethical Standards for School Counselors</vt:lpstr>
      <vt:lpstr>Contact Colleges for Free Stuff</vt:lpstr>
      <vt:lpstr>Contact Colleges for Free Stuff</vt:lpstr>
      <vt:lpstr>Slide 13</vt:lpstr>
      <vt:lpstr>Slide 14</vt:lpstr>
      <vt:lpstr>Contact Colleges for Free Stuff</vt:lpstr>
      <vt:lpstr>Slide 16</vt:lpstr>
      <vt:lpstr>District Resources</vt:lpstr>
      <vt:lpstr>What Do You Do With  All the Free Stuff?</vt:lpstr>
      <vt:lpstr>What Do You Do With  All the Free Stuff?</vt:lpstr>
      <vt:lpstr>What Do You Do With  All the Free Stuff?</vt:lpstr>
      <vt:lpstr>Career Day Styles</vt:lpstr>
      <vt:lpstr>Planning for Career Day</vt:lpstr>
      <vt:lpstr>Planning for Career Day</vt:lpstr>
      <vt:lpstr>Planning for Career Day</vt:lpstr>
      <vt:lpstr>Planning for Career Day</vt:lpstr>
      <vt:lpstr>Slide 26</vt:lpstr>
      <vt:lpstr>Planning for Career Day</vt:lpstr>
      <vt:lpstr>Planning for Career Day</vt:lpstr>
      <vt:lpstr>Planning for Career Day   </vt:lpstr>
      <vt:lpstr>Ideal Presenters</vt:lpstr>
      <vt:lpstr>Ideal Presenters</vt:lpstr>
      <vt:lpstr>How Do You Find Presenters?</vt:lpstr>
      <vt:lpstr>How Do You Find Presenters?</vt:lpstr>
      <vt:lpstr>Slide 34</vt:lpstr>
      <vt:lpstr>Slide 35</vt:lpstr>
      <vt:lpstr>How Do You Find Presenters?</vt:lpstr>
      <vt:lpstr>Contacting Potential Presenters</vt:lpstr>
      <vt:lpstr>Slide 38</vt:lpstr>
      <vt:lpstr>Emails to Presenters</vt:lpstr>
      <vt:lpstr>Slide 40</vt:lpstr>
      <vt:lpstr>Slide 41</vt:lpstr>
      <vt:lpstr>Slide 42</vt:lpstr>
      <vt:lpstr>Slide 43</vt:lpstr>
      <vt:lpstr>Timeline for Contacting Presenters</vt:lpstr>
      <vt:lpstr>Slide 45</vt:lpstr>
      <vt:lpstr>Slide 46</vt:lpstr>
      <vt:lpstr>Slide 47</vt:lpstr>
      <vt:lpstr>Slide 48</vt:lpstr>
      <vt:lpstr>Slide 49</vt:lpstr>
      <vt:lpstr>Timeline for Contacting Presenters</vt:lpstr>
      <vt:lpstr>Slide 51</vt:lpstr>
      <vt:lpstr>Slide 52</vt:lpstr>
      <vt:lpstr>Slide 53</vt:lpstr>
      <vt:lpstr>Timeline for Contacting Presenters</vt:lpstr>
      <vt:lpstr>Equipment Needs</vt:lpstr>
      <vt:lpstr>Equipment Needs</vt:lpstr>
      <vt:lpstr>Slide 57</vt:lpstr>
      <vt:lpstr>Career Synopsis</vt:lpstr>
      <vt:lpstr>Slide 59</vt:lpstr>
      <vt:lpstr>Hospitality Room</vt:lpstr>
      <vt:lpstr>Hospitality Room</vt:lpstr>
      <vt:lpstr>Hospitality Room</vt:lpstr>
      <vt:lpstr>One Week Prior to Career Day</vt:lpstr>
      <vt:lpstr>Slide 64</vt:lpstr>
      <vt:lpstr>Slide 65</vt:lpstr>
      <vt:lpstr>Slide 66</vt:lpstr>
      <vt:lpstr>Slide 67</vt:lpstr>
      <vt:lpstr>Slide 68</vt:lpstr>
      <vt:lpstr>One Week Prior to Career Day </vt:lpstr>
      <vt:lpstr>Slide 70</vt:lpstr>
      <vt:lpstr>Handouts for Staff Organization</vt:lpstr>
      <vt:lpstr>Slide 72</vt:lpstr>
      <vt:lpstr>Slide 73</vt:lpstr>
      <vt:lpstr>Slide 74</vt:lpstr>
      <vt:lpstr>Slide 75</vt:lpstr>
      <vt:lpstr>Slide 76</vt:lpstr>
      <vt:lpstr>One Week Prior to Career Day</vt:lpstr>
      <vt:lpstr>One Week Prior to Career Day</vt:lpstr>
      <vt:lpstr>1 or 2 Days Prior to Career Day</vt:lpstr>
      <vt:lpstr>1 Day Prior to Career Day</vt:lpstr>
      <vt:lpstr>Slide 81</vt:lpstr>
      <vt:lpstr>1 Day Prior to Career Day</vt:lpstr>
      <vt:lpstr>During Career Day</vt:lpstr>
      <vt:lpstr>During Career Day</vt:lpstr>
      <vt:lpstr>During Career Day</vt:lpstr>
      <vt:lpstr>During Career Day</vt:lpstr>
      <vt:lpstr>After Career Day</vt:lpstr>
      <vt:lpstr>After Career Day</vt:lpstr>
      <vt:lpstr>Scheduling Students with Presenters – Whole Class Method</vt:lpstr>
      <vt:lpstr>Advantages &amp; Disadvantages to Whole Class Method</vt:lpstr>
      <vt:lpstr>Scheduling Students with Presenters – Student Choice</vt:lpstr>
      <vt:lpstr>Problems with trying to manually schedule student choices.</vt:lpstr>
      <vt:lpstr>Using hyperSuite to Schedule Students </vt:lpstr>
      <vt:lpstr>Advantages &amp; Disadvantages to the Student Choice Method</vt:lpstr>
      <vt:lpstr>Advantages &amp; Disadvantages to the Student Choice Method</vt:lpstr>
      <vt:lpstr>Slide 96</vt:lpstr>
      <vt:lpstr>Other College/Career Activities</vt:lpstr>
      <vt:lpstr>Slide 98</vt:lpstr>
      <vt:lpstr>College Visits</vt:lpstr>
      <vt:lpstr>College Visits</vt:lpstr>
      <vt:lpstr>Slide 101</vt:lpstr>
      <vt:lpstr>Slide 102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kepowel</dc:creator>
  <cp:lastModifiedBy>scotts</cp:lastModifiedBy>
  <cp:revision>170</cp:revision>
  <dcterms:created xsi:type="dcterms:W3CDTF">2015-01-12T00:50:24Z</dcterms:created>
  <dcterms:modified xsi:type="dcterms:W3CDTF">2018-02-14T22:38:53Z</dcterms:modified>
</cp:coreProperties>
</file>